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256" r:id="rId2"/>
    <p:sldId id="257" r:id="rId3"/>
    <p:sldId id="258" r:id="rId4"/>
    <p:sldId id="272" r:id="rId5"/>
    <p:sldId id="273" r:id="rId6"/>
    <p:sldId id="274" r:id="rId7"/>
    <p:sldId id="279" r:id="rId8"/>
    <p:sldId id="275" r:id="rId9"/>
    <p:sldId id="276" r:id="rId10"/>
    <p:sldId id="277" r:id="rId11"/>
    <p:sldId id="278" r:id="rId12"/>
    <p:sldId id="260" r:id="rId13"/>
    <p:sldId id="261" r:id="rId14"/>
    <p:sldId id="26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61" autoAdjust="0"/>
    <p:restoredTop sz="78079" autoAdjust="0"/>
  </p:normalViewPr>
  <p:slideViewPr>
    <p:cSldViewPr snapToGrid="0">
      <p:cViewPr varScale="1">
        <p:scale>
          <a:sx n="48" d="100"/>
          <a:sy n="48" d="100"/>
        </p:scale>
        <p:origin x="82" y="41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807369-760A-466A-9F40-165ABD4A02A1}" type="datetimeFigureOut">
              <a:rPr lang="en-US" smtClean="0"/>
              <a:t>8/4/2023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1E63AC-E3E9-439E-A3CB-B52F76F3B7CA}" type="slidenum">
              <a:rPr lang="en-US" smtClean="0"/>
              <a:t>‹#›</a:t>
            </a:fld>
            <a:endParaRPr lang="en-US"/>
          </a:p>
        </p:txBody>
      </p:sp>
    </p:spTree>
    <p:extLst>
      <p:ext uri="{BB962C8B-B14F-4D97-AF65-F5344CB8AC3E}">
        <p14:creationId xmlns:p14="http://schemas.microsoft.com/office/powerpoint/2010/main" val="10101464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hocdevops.com/resources/cach-chay-lenh-linux-trong-nen-background/"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s://hocdevops.com/commands/lenh-free-trong-linux/"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0" i="0" kern="1200" dirty="0" smtClean="0">
                <a:solidFill>
                  <a:schemeClr val="tx1"/>
                </a:solidFill>
                <a:effectLst/>
                <a:latin typeface="+mn-lt"/>
                <a:ea typeface="+mn-ea"/>
                <a:cs typeface="+mn-cs"/>
              </a:rPr>
              <a:t>Khi hệ thống khởi động, trước tiên kernel sẽ được nạp vào bộ nhớ và khởi tạo một số hành vi cơ bản của riêng mình. Sau đó, kernel tạo một process đầu tiên, có số hiệu tiến trình (PID) là 1, và gọi tiến trình này là "init".</a:t>
            </a:r>
            <a:r>
              <a:rPr lang="en-US" sz="1200" b="0" i="0" kern="1200" dirty="0" smtClean="0">
                <a:solidFill>
                  <a:schemeClr val="tx1"/>
                </a:solidFill>
                <a:effectLst/>
                <a:latin typeface="+mn-lt"/>
                <a:ea typeface="+mn-ea"/>
                <a:cs typeface="+mn-cs"/>
              </a:rPr>
              <a:t> </a:t>
            </a:r>
            <a:r>
              <a:rPr lang="vi-VN" dirty="0" smtClean="0"/>
              <a:t>init</a:t>
            </a:r>
            <a:r>
              <a:rPr lang="vi-VN" sz="1200" b="0" i="0" kern="1200" dirty="0" smtClean="0">
                <a:solidFill>
                  <a:schemeClr val="tx1"/>
                </a:solidFill>
                <a:effectLst/>
                <a:latin typeface="+mn-lt"/>
                <a:ea typeface="+mn-ea"/>
                <a:cs typeface="+mn-cs"/>
              </a:rPr>
              <a:t> theo đó sẽ khởi chạy một loạt các shell script (nằm ở </a:t>
            </a:r>
            <a:r>
              <a:rPr lang="vi-VN" dirty="0" smtClean="0"/>
              <a:t>/etc</a:t>
            </a:r>
            <a:r>
              <a:rPr lang="en-US" dirty="0" smtClean="0"/>
              <a:t>/</a:t>
            </a:r>
            <a:r>
              <a:rPr lang="en-US" dirty="0" err="1" smtClean="0"/>
              <a:t>init.d</a:t>
            </a:r>
            <a:r>
              <a:rPr lang="vi-VN" sz="1200" b="0" i="0" kern="1200" dirty="0" smtClean="0">
                <a:solidFill>
                  <a:schemeClr val="tx1"/>
                </a:solidFill>
                <a:effectLst/>
                <a:latin typeface="+mn-lt"/>
                <a:ea typeface="+mn-ea"/>
                <a:cs typeface="+mn-cs"/>
              </a:rPr>
              <a:t>) được gọi là init script, sẽ khởi động tất cả các service hệ thống. Rất nhiều service này được implement dưới dạng daemon program, chương trình chạy background mà không can thiệp tới giao diện người dùng. </a:t>
            </a:r>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Kernel sẽ duy trì thông tin về mỗi một process. Ví dụ: mỗi process được gán cho một giá trị là PID (process ID). PID được gán theo thứ tự tăng dần và </a:t>
            </a:r>
            <a:r>
              <a:rPr lang="vi-VN" dirty="0" smtClean="0"/>
              <a:t>init</a:t>
            </a:r>
            <a:r>
              <a:rPr lang="vi-VN" sz="1200" b="0" i="0" kern="1200" dirty="0" smtClean="0">
                <a:solidFill>
                  <a:schemeClr val="tx1"/>
                </a:solidFill>
                <a:effectLst/>
                <a:latin typeface="+mn-lt"/>
                <a:ea typeface="+mn-ea"/>
                <a:cs typeface="+mn-cs"/>
              </a:rPr>
              <a:t> luôn có PID là </a:t>
            </a:r>
            <a:r>
              <a:rPr lang="vi-VN" dirty="0" smtClean="0"/>
              <a:t>1</a:t>
            </a:r>
            <a:r>
              <a:rPr lang="vi-VN" sz="1200" b="0" i="0" kern="1200" dirty="0" smtClean="0">
                <a:solidFill>
                  <a:schemeClr val="tx1"/>
                </a:solidFill>
                <a:effectLst/>
                <a:latin typeface="+mn-lt"/>
                <a:ea typeface="+mn-ea"/>
                <a:cs typeface="+mn-cs"/>
              </a:rPr>
              <a:t>. Kernel cũng theo dõi thông tin bộ nhớ gán cho mỗi process, cũng như tính sẵn sàng của process để có thể tiếp tục thực thi.</a:t>
            </a:r>
            <a:endParaRPr lang="en-US" dirty="0"/>
          </a:p>
        </p:txBody>
      </p:sp>
      <p:sp>
        <p:nvSpPr>
          <p:cNvPr id="4" name="Slide Number Placeholder 3"/>
          <p:cNvSpPr>
            <a:spLocks noGrp="1"/>
          </p:cNvSpPr>
          <p:nvPr>
            <p:ph type="sldNum" sz="quarter" idx="10"/>
          </p:nvPr>
        </p:nvSpPr>
        <p:spPr/>
        <p:txBody>
          <a:bodyPr/>
          <a:lstStyle/>
          <a:p>
            <a:fld id="{B11E63AC-E3E9-439E-A3CB-B52F76F3B7CA}" type="slidenum">
              <a:rPr lang="en-US" smtClean="0"/>
              <a:t>3</a:t>
            </a:fld>
            <a:endParaRPr lang="en-US"/>
          </a:p>
        </p:txBody>
      </p:sp>
    </p:spTree>
    <p:extLst>
      <p:ext uri="{BB962C8B-B14F-4D97-AF65-F5344CB8AC3E}">
        <p14:creationId xmlns:p14="http://schemas.microsoft.com/office/powerpoint/2010/main" val="22061663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vi-VN" sz="1200" dirty="0" smtClean="0">
                <a:latin typeface="Calibri (Body)"/>
              </a:rPr>
              <a:t>15, </a:t>
            </a:r>
            <a:r>
              <a:rPr lang="vi-VN" sz="1200" b="1" dirty="0" smtClean="0">
                <a:latin typeface="Calibri (Body)"/>
              </a:rPr>
              <a:t>SIGTERM</a:t>
            </a:r>
            <a:r>
              <a:rPr lang="vi-VN" sz="1200" dirty="0" smtClean="0">
                <a:latin typeface="Calibri (Body)"/>
              </a:rPr>
              <a:t> - đây là default signal, khi kill [PID] mà không kèm thêm tham số signal sẽ mặc định dùng signal này. Nó giống như đóng tiến trình </a:t>
            </a:r>
            <a:r>
              <a:rPr lang="vi-VN" sz="1200" dirty="0" smtClean="0">
                <a:latin typeface="Calibri (Body)"/>
                <a:cs typeface="Calibri" panose="020F0502020204030204" pitchFamily="34" charset="0"/>
              </a:rPr>
              <a:t>thông</a:t>
            </a:r>
            <a:r>
              <a:rPr lang="vi-VN" sz="1200" dirty="0" smtClean="0">
                <a:latin typeface="Calibri (Body)"/>
              </a:rPr>
              <a:t> thường, cho phép dọn dẹp/ đóng các tài nguyên đang sử dụng rồi mới thoát, tránh corrupted.</a:t>
            </a:r>
          </a:p>
          <a:p>
            <a:pPr marL="0" indent="0">
              <a:buNone/>
            </a:pPr>
            <a:r>
              <a:rPr lang="vi-VN" sz="1200" dirty="0" smtClean="0">
                <a:latin typeface="Calibri (Body)"/>
              </a:rPr>
              <a:t>9,</a:t>
            </a:r>
            <a:r>
              <a:rPr lang="vi-VN" sz="1200" b="1" dirty="0" smtClean="0">
                <a:latin typeface="Calibri (Body)"/>
              </a:rPr>
              <a:t> SIGKILL </a:t>
            </a:r>
            <a:r>
              <a:rPr lang="vi-VN" sz="1200" dirty="0" smtClean="0">
                <a:latin typeface="Calibri (Body)"/>
              </a:rPr>
              <a:t>- đây là signal mạnh mẽ hơn, force kill tiến trình một cách ngay lập tức, không cho nó làm các bước dọn dẹp tài nguyên, đang chạy thì ngắt luôn chứ không báo trước. Tín hiệu này hạn chế sử dụng vì dễ gây corrupt dữ liệu.</a:t>
            </a:r>
            <a:endParaRPr lang="en-US" sz="1200" dirty="0" smtClean="0">
              <a:latin typeface="Calibri (Body)"/>
            </a:endParaRPr>
          </a:p>
          <a:p>
            <a:endParaRPr lang="en-US" dirty="0"/>
          </a:p>
        </p:txBody>
      </p:sp>
      <p:sp>
        <p:nvSpPr>
          <p:cNvPr id="4" name="Slide Number Placeholder 3"/>
          <p:cNvSpPr>
            <a:spLocks noGrp="1"/>
          </p:cNvSpPr>
          <p:nvPr>
            <p:ph type="sldNum" sz="quarter" idx="10"/>
          </p:nvPr>
        </p:nvSpPr>
        <p:spPr/>
        <p:txBody>
          <a:bodyPr/>
          <a:lstStyle/>
          <a:p>
            <a:fld id="{B11E63AC-E3E9-439E-A3CB-B52F76F3B7CA}" type="slidenum">
              <a:rPr lang="en-US" smtClean="0"/>
              <a:t>13</a:t>
            </a:fld>
            <a:endParaRPr lang="en-US"/>
          </a:p>
        </p:txBody>
      </p:sp>
    </p:spTree>
    <p:extLst>
      <p:ext uri="{BB962C8B-B14F-4D97-AF65-F5344CB8AC3E}">
        <p14:creationId xmlns:p14="http://schemas.microsoft.com/office/powerpoint/2010/main" val="4363781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ps</a:t>
            </a:r>
            <a:r>
              <a:rPr lang="en-US" sz="1200" b="0" i="0" kern="1200" dirty="0" smtClean="0">
                <a:solidFill>
                  <a:schemeClr val="tx1"/>
                </a:solidFill>
                <a:effectLst/>
                <a:latin typeface="+mn-lt"/>
                <a:ea typeface="+mn-ea"/>
                <a:cs typeface="+mn-cs"/>
              </a:rPr>
              <a:t> sẽ không show </a:t>
            </a:r>
            <a:r>
              <a:rPr lang="en-US" sz="1200" b="0" i="0" kern="1200" dirty="0" err="1" smtClean="0">
                <a:solidFill>
                  <a:schemeClr val="tx1"/>
                </a:solidFill>
                <a:effectLst/>
                <a:latin typeface="+mn-lt"/>
                <a:ea typeface="+mn-ea"/>
                <a:cs typeface="+mn-cs"/>
              </a:rPr>
              <a:t>quá</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nhiều</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thông</a:t>
            </a:r>
            <a:r>
              <a:rPr lang="en-US" sz="1200" b="0" i="0" kern="1200" dirty="0" smtClean="0">
                <a:solidFill>
                  <a:schemeClr val="tx1"/>
                </a:solidFill>
                <a:effectLst/>
                <a:latin typeface="+mn-lt"/>
                <a:ea typeface="+mn-ea"/>
                <a:cs typeface="+mn-cs"/>
              </a:rPr>
              <a:t> tin, </a:t>
            </a:r>
            <a:r>
              <a:rPr lang="en-US" sz="1200" b="0" i="0" kern="1200" dirty="0" err="1" smtClean="0">
                <a:solidFill>
                  <a:schemeClr val="tx1"/>
                </a:solidFill>
                <a:effectLst/>
                <a:latin typeface="+mn-lt"/>
                <a:ea typeface="+mn-ea"/>
                <a:cs typeface="+mn-cs"/>
              </a:rPr>
              <a:t>chỉ</a:t>
            </a:r>
            <a:r>
              <a:rPr lang="en-US" sz="1200" b="0" i="0" kern="1200" dirty="0" smtClean="0">
                <a:solidFill>
                  <a:schemeClr val="tx1"/>
                </a:solidFill>
                <a:effectLst/>
                <a:latin typeface="+mn-lt"/>
                <a:ea typeface="+mn-ea"/>
                <a:cs typeface="+mn-cs"/>
              </a:rPr>
              <a:t> show </a:t>
            </a:r>
            <a:r>
              <a:rPr lang="en-US" sz="1200" b="0" i="0" kern="1200" dirty="0" err="1" smtClean="0">
                <a:solidFill>
                  <a:schemeClr val="tx1"/>
                </a:solidFill>
                <a:effectLst/>
                <a:latin typeface="+mn-lt"/>
                <a:ea typeface="+mn-ea"/>
                <a:cs typeface="+mn-cs"/>
              </a:rPr>
              <a:t>thông</a:t>
            </a:r>
            <a:r>
              <a:rPr lang="en-US" sz="1200" b="0" i="0" kern="1200" dirty="0" smtClean="0">
                <a:solidFill>
                  <a:schemeClr val="tx1"/>
                </a:solidFill>
                <a:effectLst/>
                <a:latin typeface="+mn-lt"/>
                <a:ea typeface="+mn-ea"/>
                <a:cs typeface="+mn-cs"/>
              </a:rPr>
              <a:t> tin </a:t>
            </a:r>
            <a:r>
              <a:rPr lang="en-US" sz="1200" b="0" i="0" kern="1200" dirty="0" err="1" smtClean="0">
                <a:solidFill>
                  <a:schemeClr val="tx1"/>
                </a:solidFill>
                <a:effectLst/>
                <a:latin typeface="+mn-lt"/>
                <a:ea typeface="+mn-ea"/>
                <a:cs typeface="+mn-cs"/>
              </a:rPr>
              <a:t>của</a:t>
            </a:r>
            <a:r>
              <a:rPr lang="en-US" sz="1200" b="0" i="0" kern="1200" dirty="0" smtClean="0">
                <a:solidFill>
                  <a:schemeClr val="tx1"/>
                </a:solidFill>
                <a:effectLst/>
                <a:latin typeface="+mn-lt"/>
                <a:ea typeface="+mn-ea"/>
                <a:cs typeface="+mn-cs"/>
              </a:rPr>
              <a:t> terminal session </a:t>
            </a:r>
            <a:r>
              <a:rPr lang="en-US" sz="1200" b="0" i="0" kern="1200" dirty="0" err="1" smtClean="0">
                <a:solidFill>
                  <a:schemeClr val="tx1"/>
                </a:solidFill>
                <a:effectLst/>
                <a:latin typeface="+mn-lt"/>
                <a:ea typeface="+mn-ea"/>
                <a:cs typeface="+mn-cs"/>
              </a:rPr>
              <a:t>hiện</a:t>
            </a:r>
            <a:r>
              <a:rPr lang="en-US" sz="1200" b="0" i="0" kern="1200" dirty="0" smtClean="0">
                <a:solidFill>
                  <a:schemeClr val="tx1"/>
                </a:solidFill>
                <a:effectLst/>
                <a:latin typeface="+mn-lt"/>
                <a:ea typeface="+mn-ea"/>
                <a:cs typeface="+mn-cs"/>
              </a:rPr>
              <a:t> tại.</a:t>
            </a:r>
            <a:endParaRPr lang="en-US" dirty="0"/>
          </a:p>
        </p:txBody>
      </p:sp>
      <p:sp>
        <p:nvSpPr>
          <p:cNvPr id="4" name="Slide Number Placeholder 3"/>
          <p:cNvSpPr>
            <a:spLocks noGrp="1"/>
          </p:cNvSpPr>
          <p:nvPr>
            <p:ph type="sldNum" sz="quarter" idx="10"/>
          </p:nvPr>
        </p:nvSpPr>
        <p:spPr/>
        <p:txBody>
          <a:bodyPr/>
          <a:lstStyle/>
          <a:p>
            <a:fld id="{B11E63AC-E3E9-439E-A3CB-B52F76F3B7CA}" type="slidenum">
              <a:rPr lang="en-US" smtClean="0"/>
              <a:t>4</a:t>
            </a:fld>
            <a:endParaRPr lang="en-US"/>
          </a:p>
        </p:txBody>
      </p:sp>
    </p:spTree>
    <p:extLst>
      <p:ext uri="{BB962C8B-B14F-4D97-AF65-F5344CB8AC3E}">
        <p14:creationId xmlns:p14="http://schemas.microsoft.com/office/powerpoint/2010/main" val="5880463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Với thêm options </a:t>
            </a:r>
            <a:r>
              <a:rPr lang="en-US" dirty="0" smtClean="0"/>
              <a:t>x</a:t>
            </a:r>
            <a:r>
              <a:rPr lang="en-US" sz="1200" b="0" i="0" kern="1200" dirty="0" smtClean="0">
                <a:solidFill>
                  <a:schemeClr val="tx1"/>
                </a:solidFill>
                <a:effectLst/>
                <a:latin typeface="+mn-lt"/>
                <a:ea typeface="+mn-ea"/>
                <a:cs typeface="+mn-cs"/>
              </a:rPr>
              <a:t>, chúng ta sẽ </a:t>
            </a:r>
            <a:r>
              <a:rPr lang="en-US" sz="1200" b="0" i="0" kern="1200" dirty="0" err="1" smtClean="0">
                <a:solidFill>
                  <a:schemeClr val="tx1"/>
                </a:solidFill>
                <a:effectLst/>
                <a:latin typeface="+mn-lt"/>
                <a:ea typeface="+mn-ea"/>
                <a:cs typeface="+mn-cs"/>
              </a:rPr>
              <a:t>nhìn</a:t>
            </a:r>
            <a:r>
              <a:rPr lang="en-US" sz="1200" b="0" i="0" kern="1200" dirty="0" smtClean="0">
                <a:solidFill>
                  <a:schemeClr val="tx1"/>
                </a:solidFill>
                <a:effectLst/>
                <a:latin typeface="+mn-lt"/>
                <a:ea typeface="+mn-ea"/>
                <a:cs typeface="+mn-cs"/>
              </a:rPr>
              <a:t> thấy tất cả các tiến trình </a:t>
            </a:r>
            <a:r>
              <a:rPr lang="en-US" sz="1200" b="0" i="0" kern="1200" dirty="0" err="1" smtClean="0">
                <a:solidFill>
                  <a:schemeClr val="tx1"/>
                </a:solidFill>
                <a:effectLst/>
                <a:latin typeface="+mn-lt"/>
                <a:ea typeface="+mn-ea"/>
                <a:cs typeface="+mn-cs"/>
              </a:rPr>
              <a:t>bất</a:t>
            </a:r>
            <a:r>
              <a:rPr lang="en-US" sz="1200" b="0" i="0" kern="1200" dirty="0" smtClean="0">
                <a:solidFill>
                  <a:schemeClr val="tx1"/>
                </a:solidFill>
                <a:effectLst/>
                <a:latin typeface="+mn-lt"/>
                <a:ea typeface="+mn-ea"/>
                <a:cs typeface="+mn-cs"/>
              </a:rPr>
              <a:t> kể terminal </a:t>
            </a:r>
            <a:r>
              <a:rPr lang="en-US" sz="1200" b="0" i="0" kern="1200" dirty="0" err="1" smtClean="0">
                <a:solidFill>
                  <a:schemeClr val="tx1"/>
                </a:solidFill>
                <a:effectLst/>
                <a:latin typeface="+mn-lt"/>
                <a:ea typeface="+mn-ea"/>
                <a:cs typeface="+mn-cs"/>
              </a:rPr>
              <a:t>nào</a:t>
            </a:r>
            <a:r>
              <a:rPr lang="en-US" sz="1200" b="0" i="0" kern="120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B11E63AC-E3E9-439E-A3CB-B52F76F3B7CA}" type="slidenum">
              <a:rPr lang="en-US" smtClean="0"/>
              <a:t>5</a:t>
            </a:fld>
            <a:endParaRPr lang="en-US"/>
          </a:p>
        </p:txBody>
      </p:sp>
    </p:spTree>
    <p:extLst>
      <p:ext uri="{BB962C8B-B14F-4D97-AF65-F5344CB8AC3E}">
        <p14:creationId xmlns:p14="http://schemas.microsoft.com/office/powerpoint/2010/main" val="8905836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0" i="0" kern="1200" dirty="0" smtClean="0">
                <a:solidFill>
                  <a:schemeClr val="tx1"/>
                </a:solidFill>
                <a:effectLst/>
                <a:latin typeface="+mn-lt"/>
                <a:ea typeface="+mn-ea"/>
                <a:cs typeface="+mn-cs"/>
              </a:rPr>
              <a:t>Tùy chọn a cho ps hiển thị các tiến trình của tất cả người dùng. Chỉ các </a:t>
            </a:r>
            <a:r>
              <a:rPr lang="en-US" sz="1200" b="0" i="0" kern="1200" dirty="0" smtClean="0">
                <a:solidFill>
                  <a:schemeClr val="tx1"/>
                </a:solidFill>
                <a:effectLst/>
                <a:latin typeface="+mn-lt"/>
                <a:ea typeface="+mn-ea"/>
                <a:cs typeface="+mn-cs"/>
              </a:rPr>
              <a:t>tiến</a:t>
            </a:r>
            <a:r>
              <a:rPr lang="vi-VN" sz="1200" b="0" i="0" kern="1200" dirty="0" smtClean="0">
                <a:solidFill>
                  <a:schemeClr val="tx1"/>
                </a:solidFill>
                <a:effectLst/>
                <a:latin typeface="+mn-lt"/>
                <a:ea typeface="+mn-ea"/>
                <a:cs typeface="+mn-cs"/>
              </a:rPr>
              <a:t> trình không liên kết với terminal và các quy trình của các group leader mới không được hiển thị.</a:t>
            </a:r>
            <a:endParaRPr lang="en-US" sz="1200" b="0" i="0" kern="1200" dirty="0" smtClean="0">
              <a:solidFill>
                <a:schemeClr val="tx1"/>
              </a:solidFill>
              <a:effectLst/>
              <a:latin typeface="+mn-lt"/>
              <a:ea typeface="+mn-ea"/>
              <a:cs typeface="+mn-cs"/>
            </a:endParaRPr>
          </a:p>
          <a:p>
            <a:endParaRPr lang="vi-VN"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u là viết tắt của một định dạng hướng tới người dùng cung cấp thông tin chi tiết về các </a:t>
            </a:r>
            <a:r>
              <a:rPr lang="en-US" sz="1200" b="0" i="0" kern="1200" dirty="0" smtClean="0">
                <a:solidFill>
                  <a:schemeClr val="tx1"/>
                </a:solidFill>
                <a:effectLst/>
                <a:latin typeface="+mn-lt"/>
                <a:ea typeface="+mn-ea"/>
                <a:cs typeface="+mn-cs"/>
              </a:rPr>
              <a:t>tiến</a:t>
            </a:r>
            <a:r>
              <a:rPr lang="vi-VN" sz="1200" b="0" i="0" kern="1200" dirty="0" smtClean="0">
                <a:solidFill>
                  <a:schemeClr val="tx1"/>
                </a:solidFill>
                <a:effectLst/>
                <a:latin typeface="+mn-lt"/>
                <a:ea typeface="+mn-ea"/>
                <a:cs typeface="+mn-cs"/>
              </a:rPr>
              <a:t> trình.</a:t>
            </a:r>
            <a:endParaRPr lang="en-US" sz="1200" b="0" i="0" kern="1200" dirty="0" smtClean="0">
              <a:solidFill>
                <a:schemeClr val="tx1"/>
              </a:solidFill>
              <a:effectLst/>
              <a:latin typeface="+mn-lt"/>
              <a:ea typeface="+mn-ea"/>
              <a:cs typeface="+mn-cs"/>
            </a:endParaRPr>
          </a:p>
          <a:p>
            <a:endParaRPr lang="vi-VN"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Tùy chọn x chỉ thị  ps vào danh sách các tiến trình mà không có terminal kiểm soát. Đó chủ yếu là các tiến trình được bắt đầu vào thời gian khởi động và </a:t>
            </a:r>
            <a:r>
              <a:rPr lang="vi-VN" sz="1200" b="0" i="0" u="none" strike="noStrike" kern="1200" dirty="0" smtClean="0">
                <a:solidFill>
                  <a:schemeClr val="tx1"/>
                </a:solidFill>
                <a:effectLst/>
                <a:latin typeface="+mn-lt"/>
                <a:ea typeface="+mn-ea"/>
                <a:cs typeface="+mn-cs"/>
                <a:hlinkClick r:id="rId3"/>
              </a:rPr>
              <a:t>chạy ở chế độ nền</a:t>
            </a:r>
            <a:r>
              <a:rPr lang="vi-VN" sz="1200" b="0" i="0" kern="1200" dirty="0" smtClean="0">
                <a:solidFill>
                  <a:schemeClr val="tx1"/>
                </a:solidFill>
                <a:effectLst/>
                <a:latin typeface="+mn-lt"/>
                <a:ea typeface="+mn-ea"/>
                <a:cs typeface="+mn-cs"/>
              </a:rPr>
              <a:t> .</a:t>
            </a:r>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USER – Người dùng chạy tiến trình.</a:t>
            </a:r>
          </a:p>
          <a:p>
            <a:r>
              <a:rPr lang="vi-VN" sz="1200" b="0" i="0" kern="1200" dirty="0" smtClean="0">
                <a:solidFill>
                  <a:schemeClr val="tx1"/>
                </a:solidFill>
                <a:effectLst/>
                <a:latin typeface="+mn-lt"/>
                <a:ea typeface="+mn-ea"/>
                <a:cs typeface="+mn-cs"/>
              </a:rPr>
              <a:t>%CPU: Đây là phần trăm CPU mà tiến trình đã sử dụng trong khoảng thời gian từ lần cập nhật trước đến lúc hiển thị danh sách tiến trình. %CPU biểu thị tỷ lệ thời gian CPU mà tiến trình đã tiêu thụ trong số thời gian mà nó được theo dõi. Giá trị %CPU thường biến đổi liên tục vì nó được cập nhật trong thời gian thực.</a:t>
            </a:r>
          </a:p>
          <a:p>
            <a:r>
              <a:rPr lang="vi-VN" sz="1200" b="0" i="0" kern="1200" dirty="0" smtClean="0">
                <a:solidFill>
                  <a:schemeClr val="tx1"/>
                </a:solidFill>
                <a:effectLst/>
                <a:latin typeface="+mn-lt"/>
                <a:ea typeface="+mn-ea"/>
                <a:cs typeface="+mn-cs"/>
              </a:rPr>
              <a:t>%MEM: Đây là phần trăm bộ nhớ thực (RAM) mà tiến trình đang sử dụng so với tổng lượng bộ nhớ RAM có sẵn trên hệ thống. %MEM biểu thị tỷ lệ phần trăm của bộ nhớ RAM mà tiến trình đang chiếm giữ. Nó không phụ thuộc vào thời gian mà tiến trình đã chạy, và giá trị %MEM có thể thay đổi chậm hơn so với %CPU.</a:t>
            </a:r>
          </a:p>
          <a:p>
            <a:r>
              <a:rPr lang="vi-VN" sz="1200" b="0" i="0" kern="1200" dirty="0" smtClean="0">
                <a:solidFill>
                  <a:schemeClr val="tx1"/>
                </a:solidFill>
                <a:effectLst/>
                <a:latin typeface="+mn-lt"/>
                <a:ea typeface="+mn-ea"/>
                <a:cs typeface="+mn-cs"/>
              </a:rPr>
              <a:t>VSZ – Kích thước bộ nhớ ảo của tiến trình trong KiB.</a:t>
            </a:r>
          </a:p>
          <a:p>
            <a:r>
              <a:rPr lang="vi-VN" sz="1200" b="0" i="0" kern="1200" dirty="0" smtClean="0">
                <a:solidFill>
                  <a:schemeClr val="tx1"/>
                </a:solidFill>
                <a:effectLst/>
                <a:latin typeface="+mn-lt"/>
                <a:ea typeface="+mn-ea"/>
                <a:cs typeface="+mn-cs"/>
              </a:rPr>
              <a:t>RSS– Kích thước của </a:t>
            </a:r>
            <a:r>
              <a:rPr lang="vi-VN" sz="1200" b="0" i="0" u="none" strike="noStrike" kern="1200" dirty="0" smtClean="0">
                <a:solidFill>
                  <a:schemeClr val="tx1"/>
                </a:solidFill>
                <a:effectLst/>
                <a:latin typeface="+mn-lt"/>
                <a:ea typeface="+mn-ea"/>
                <a:cs typeface="+mn-cs"/>
                <a:hlinkClick r:id="rId4"/>
              </a:rPr>
              <a:t>bộ nhớ</a:t>
            </a:r>
            <a:r>
              <a:rPr lang="vi-VN" sz="1200" b="0" i="0" kern="1200" dirty="0" smtClean="0">
                <a:solidFill>
                  <a:schemeClr val="tx1"/>
                </a:solidFill>
                <a:effectLst/>
                <a:latin typeface="+mn-lt"/>
                <a:ea typeface="+mn-ea"/>
                <a:cs typeface="+mn-cs"/>
              </a:rPr>
              <a:t> vật lý mà tiến trình đang sử dụng.</a:t>
            </a:r>
          </a:p>
          <a:p>
            <a:r>
              <a:rPr lang="vi-VN" sz="1200" b="0" i="0" kern="1200" dirty="0" smtClean="0">
                <a:solidFill>
                  <a:schemeClr val="tx1"/>
                </a:solidFill>
                <a:effectLst/>
                <a:latin typeface="+mn-lt"/>
                <a:ea typeface="+mn-ea"/>
                <a:cs typeface="+mn-cs"/>
              </a:rPr>
              <a:t>STAT– Mã trạng thái của tiến trình, chẳng hạn như Z (zombie), S (sleep) và R (running).</a:t>
            </a:r>
          </a:p>
          <a:p>
            <a:r>
              <a:rPr lang="vi-VN" sz="1200" b="0" i="0" kern="1200" dirty="0" smtClean="0">
                <a:solidFill>
                  <a:schemeClr val="tx1"/>
                </a:solidFill>
                <a:effectLst/>
                <a:latin typeface="+mn-lt"/>
                <a:ea typeface="+mn-ea"/>
                <a:cs typeface="+mn-cs"/>
              </a:rPr>
              <a:t>START – Thời điểm lệnh bắt đầu.</a:t>
            </a:r>
          </a:p>
          <a:p>
            <a:endParaRPr lang="vi-VN"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B11E63AC-E3E9-439E-A3CB-B52F76F3B7CA}" type="slidenum">
              <a:rPr lang="en-US" smtClean="0"/>
              <a:t>7</a:t>
            </a:fld>
            <a:endParaRPr lang="en-US"/>
          </a:p>
        </p:txBody>
      </p:sp>
    </p:spTree>
    <p:extLst>
      <p:ext uri="{BB962C8B-B14F-4D97-AF65-F5344CB8AC3E}">
        <p14:creationId xmlns:p14="http://schemas.microsoft.com/office/powerpoint/2010/main" val="3962663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ps</a:t>
            </a:r>
            <a:r>
              <a:rPr lang="vi-VN" sz="1200" b="0" i="0" kern="1200" dirty="0" smtClean="0">
                <a:solidFill>
                  <a:schemeClr val="tx1"/>
                </a:solidFill>
                <a:effectLst/>
                <a:latin typeface="+mn-lt"/>
                <a:ea typeface="+mn-ea"/>
                <a:cs typeface="+mn-cs"/>
              </a:rPr>
              <a:t> sẽ cung cấp một bản snapshot của các tiến trình trong hệ thống tại thời điểm mà chúng ta chạy nó. Trong khi đó </a:t>
            </a:r>
            <a:r>
              <a:rPr lang="vi-VN" dirty="0" smtClean="0"/>
              <a:t>top</a:t>
            </a:r>
            <a:r>
              <a:rPr lang="vi-VN" sz="1200" b="0" i="0" kern="1200" dirty="0" smtClean="0">
                <a:solidFill>
                  <a:schemeClr val="tx1"/>
                </a:solidFill>
                <a:effectLst/>
                <a:latin typeface="+mn-lt"/>
                <a:ea typeface="+mn-ea"/>
                <a:cs typeface="+mn-cs"/>
              </a:rPr>
              <a:t> cung cấp một chế độ theo dõi </a:t>
            </a:r>
            <a:r>
              <a:rPr lang="vi-VN" dirty="0" smtClean="0"/>
              <a:t>động</a:t>
            </a:r>
            <a:r>
              <a:rPr lang="vi-VN" sz="1200" b="0" i="0" kern="1200" dirty="0" smtClean="0">
                <a:solidFill>
                  <a:schemeClr val="tx1"/>
                </a:solidFill>
                <a:effectLst/>
                <a:latin typeface="+mn-lt"/>
                <a:ea typeface="+mn-ea"/>
                <a:cs typeface="+mn-cs"/>
              </a:rPr>
              <a:t> hơn:</a:t>
            </a:r>
            <a:endParaRPr lang="en-US" dirty="0" smtClean="0"/>
          </a:p>
          <a:p>
            <a:endParaRPr lang="en-US" dirty="0" smtClean="0"/>
          </a:p>
          <a:p>
            <a:r>
              <a:rPr lang="vi-VN" dirty="0" smtClean="0"/>
              <a:t>Chương trình hàng đầu hiển thị cập nhật liên tục (theo mặc định, cứ sau 3 giây) của các quy trình hệ thống được liệt kê theo thứ tự hoạt động của quy trình. </a:t>
            </a:r>
            <a:endParaRPr lang="en-US" dirty="0" smtClean="0"/>
          </a:p>
          <a:p>
            <a:endParaRPr lang="en-US" dirty="0" smtClean="0"/>
          </a:p>
          <a:p>
            <a:r>
              <a:rPr lang="en-US" dirty="0" err="1" smtClean="0"/>
              <a:t>Bao</a:t>
            </a:r>
            <a:r>
              <a:rPr lang="en-US" dirty="0" smtClean="0"/>
              <a:t> </a:t>
            </a:r>
            <a:r>
              <a:rPr lang="vi-VN" dirty="0" smtClean="0"/>
              <a:t>gồm hai phần: phần tóm tắt hệ thống ở đầu màn hình, tiếp theo là phần bảng các quy trình được sắp xếp theo hoạt động của CPU:</a:t>
            </a:r>
            <a:endParaRPr lang="en-US" dirty="0" smtClean="0"/>
          </a:p>
          <a:p>
            <a:endParaRPr lang="en-US" dirty="0"/>
          </a:p>
        </p:txBody>
      </p:sp>
      <p:sp>
        <p:nvSpPr>
          <p:cNvPr id="4" name="Slide Number Placeholder 3"/>
          <p:cNvSpPr>
            <a:spLocks noGrp="1"/>
          </p:cNvSpPr>
          <p:nvPr>
            <p:ph type="sldNum" sz="quarter" idx="10"/>
          </p:nvPr>
        </p:nvSpPr>
        <p:spPr/>
        <p:txBody>
          <a:bodyPr/>
          <a:lstStyle/>
          <a:p>
            <a:fld id="{B11E63AC-E3E9-439E-A3CB-B52F76F3B7CA}" type="slidenum">
              <a:rPr lang="en-US" smtClean="0"/>
              <a:t>8</a:t>
            </a:fld>
            <a:endParaRPr lang="en-US"/>
          </a:p>
        </p:txBody>
      </p:sp>
    </p:spTree>
    <p:extLst>
      <p:ext uri="{BB962C8B-B14F-4D97-AF65-F5344CB8AC3E}">
        <p14:creationId xmlns:p14="http://schemas.microsoft.com/office/powerpoint/2010/main" val="12616123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11E63AC-E3E9-439E-A3CB-B52F76F3B7CA}" type="slidenum">
              <a:rPr lang="en-US" smtClean="0"/>
              <a:t>9</a:t>
            </a:fld>
            <a:endParaRPr lang="en-US"/>
          </a:p>
        </p:txBody>
      </p:sp>
    </p:spTree>
    <p:extLst>
      <p:ext uri="{BB962C8B-B14F-4D97-AF65-F5344CB8AC3E}">
        <p14:creationId xmlns:p14="http://schemas.microsoft.com/office/powerpoint/2010/main" val="21511838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0" i="0" kern="1200" dirty="0" smtClean="0">
                <a:solidFill>
                  <a:schemeClr val="tx1"/>
                </a:solidFill>
                <a:effectLst/>
                <a:latin typeface="+mn-lt"/>
                <a:ea typeface="+mn-ea"/>
                <a:cs typeface="+mn-cs"/>
              </a:rPr>
              <a:t>Dưới đây là giải thích về các cột trong danh sách tiến trình (đầu ra của lệnh `ps`):</a:t>
            </a:r>
          </a:p>
          <a:p>
            <a:endParaRPr lang="vi-VN"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1. `PID`: PID (Process ID) là số hiệu tiến trình, nó là một số duy nhất được gán cho mỗi tiến trình trong hệ thống.</a:t>
            </a:r>
          </a:p>
          <a:p>
            <a:endParaRPr lang="vi-VN"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2. `USER`: Cột USER hiển thị tên người dùng hoặc chủ sở hữu của tiến trình. Nó hiển thị tên tài khoản người dùng dưới đó tiến trình đang chạy.</a:t>
            </a:r>
          </a:p>
          <a:p>
            <a:endParaRPr lang="vi-VN"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3. `PR`: Cột PR (Priority) hiển thị mức độ ưu tiên của tiến trình. Mức độ ưu tiên thể hiện cấp độ ưu tiên mà hệ điều hành sẽ xử lý tiến trình khi có nhiều tiến trình cần được thực thi cùng lúc.</a:t>
            </a:r>
          </a:p>
          <a:p>
            <a:endParaRPr lang="vi-VN"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4. `NI`: Cột NI (Nice value) cho biết giá trị độ ưu tiên được chỉ định (nice value) của tiến trình. Giá trị này có thể điều chỉnh để ảnh hưởng đến mức độ ưu tiên của tiến trình.</a:t>
            </a:r>
          </a:p>
          <a:p>
            <a:endParaRPr lang="vi-VN"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5. `VIRT`: Cột VIRT (Virtual Memory Size) hiển thị kích thước bộ nhớ ảo của tiến trình. Nó biểu thị tổng dung lượng bộ nhớ mà tiến trình đã cấp phát, bao gồm cả RAM và không gian trang (swap space).</a:t>
            </a:r>
          </a:p>
          <a:p>
            <a:endParaRPr lang="vi-VN"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6. `RES`: Cột RES (Resident Set Size) hiển thị kích thước bộ nhớ định cư của tiến trình. Nó biểu thị lượng bộ nhớ RAM thực tế mà tiến trình đang sử dụng và đang được lưu trữ trong bộ nhớ vật lý (RAM).</a:t>
            </a:r>
          </a:p>
          <a:p>
            <a:endParaRPr lang="vi-VN"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7. `SHR`: Cột SHR (Shared Memory Size) hiển thị kích thước bộ nhớ được chia sẻ giữa các tiến trình. Điều này bao gồm các thư viện và tài nguyên được sử dụng chung bởi các tiến trình khác nhau.</a:t>
            </a:r>
          </a:p>
          <a:p>
            <a:endParaRPr lang="vi-VN"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8. `S`: Cột S (State) biểu thị trạng thái hiện tại của tiến trình. Trạng thái này có thể là "R" (Running - Đang chạy), "S" (Sleeping - Đang ngủ), "Z" (Zombie - Tử thần), và nhiều trạng thái khác.</a:t>
            </a:r>
          </a:p>
          <a:p>
            <a:endParaRPr lang="vi-VN"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9. `%CPU`: Cột %CPU hiển thị tỷ lệ sử dụng CPU của tiến trình, tính bằng phần trăm.</a:t>
            </a:r>
          </a:p>
          <a:p>
            <a:endParaRPr lang="vi-VN"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10. `%MEM`: Cột %MEM hiển thị tỷ lệ sử dụng bộ nhớ RAM của tiến trình, tính bằng phần trăm.</a:t>
            </a:r>
          </a:p>
          <a:p>
            <a:endParaRPr lang="vi-VN"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11. `TIME+`: Cột TIME+ hiển thị tổng thời gian CPU đã tiêu thụ bởi tiến trình.</a:t>
            </a:r>
          </a:p>
          <a:p>
            <a:endParaRPr lang="vi-VN"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12. `COMMAND`: Cột COMMAND hiển thị câu lệnh hoặc tên của tiến trình đang chạy.</a:t>
            </a:r>
            <a:endParaRPr lang="en-US" dirty="0"/>
          </a:p>
        </p:txBody>
      </p:sp>
      <p:sp>
        <p:nvSpPr>
          <p:cNvPr id="4" name="Slide Number Placeholder 3"/>
          <p:cNvSpPr>
            <a:spLocks noGrp="1"/>
          </p:cNvSpPr>
          <p:nvPr>
            <p:ph type="sldNum" sz="quarter" idx="10"/>
          </p:nvPr>
        </p:nvSpPr>
        <p:spPr/>
        <p:txBody>
          <a:bodyPr/>
          <a:lstStyle/>
          <a:p>
            <a:fld id="{B11E63AC-E3E9-439E-A3CB-B52F76F3B7CA}" type="slidenum">
              <a:rPr lang="en-US" smtClean="0"/>
              <a:t>10</a:t>
            </a:fld>
            <a:endParaRPr lang="en-US"/>
          </a:p>
        </p:txBody>
      </p:sp>
    </p:spTree>
    <p:extLst>
      <p:ext uri="{BB962C8B-B14F-4D97-AF65-F5344CB8AC3E}">
        <p14:creationId xmlns:p14="http://schemas.microsoft.com/office/powerpoint/2010/main" val="42288285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1" i="0" kern="1200" dirty="0" smtClean="0">
                <a:solidFill>
                  <a:schemeClr val="tx1"/>
                </a:solidFill>
                <a:effectLst/>
                <a:latin typeface="+mn-lt"/>
                <a:ea typeface="+mn-ea"/>
                <a:cs typeface="+mn-cs"/>
              </a:rPr>
              <a:t>Foreground (Tiến trình Trước mặt):</a:t>
            </a:r>
            <a:r>
              <a:rPr lang="vi-VN" sz="1200" b="0" i="0" kern="1200" dirty="0" smtClean="0">
                <a:solidFill>
                  <a:schemeClr val="tx1"/>
                </a:solidFill>
                <a:effectLst/>
                <a:latin typeface="+mn-lt"/>
                <a:ea typeface="+mn-ea"/>
                <a:cs typeface="+mn-cs"/>
              </a:rPr>
              <a:t> Khi một tiến trình hoặc công việc chạy trong chế độ foreground, nó đang chạy trực tiếp trong cửa sổ terminal mà đã mở. Trong thời gian tiến trình chạy, có thể tương tác với nó bằng cách nhập các lệnh và nhận kết quả trực tiếp trên terminal. Tiến trình trong foreground thường chiếm "quyền kiểm soát" của terminal cho đến khi nó hoàn thành hoặc bạn tắt nó bằng cách sử dụng tổ hợp phím (thường là Ctrl+C) hoặc những cách khác.</a:t>
            </a:r>
            <a:endParaRPr lang="en-US" dirty="0"/>
          </a:p>
        </p:txBody>
      </p:sp>
      <p:sp>
        <p:nvSpPr>
          <p:cNvPr id="4" name="Slide Number Placeholder 3"/>
          <p:cNvSpPr>
            <a:spLocks noGrp="1"/>
          </p:cNvSpPr>
          <p:nvPr>
            <p:ph type="sldNum" sz="quarter" idx="10"/>
          </p:nvPr>
        </p:nvSpPr>
        <p:spPr/>
        <p:txBody>
          <a:bodyPr/>
          <a:lstStyle/>
          <a:p>
            <a:fld id="{B11E63AC-E3E9-439E-A3CB-B52F76F3B7CA}" type="slidenum">
              <a:rPr lang="en-US" smtClean="0"/>
              <a:t>11</a:t>
            </a:fld>
            <a:endParaRPr lang="en-US"/>
          </a:p>
        </p:txBody>
      </p:sp>
    </p:spTree>
    <p:extLst>
      <p:ext uri="{BB962C8B-B14F-4D97-AF65-F5344CB8AC3E}">
        <p14:creationId xmlns:p14="http://schemas.microsoft.com/office/powerpoint/2010/main" val="4670954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11E63AC-E3E9-439E-A3CB-B52F76F3B7CA}" type="slidenum">
              <a:rPr lang="en-US" smtClean="0"/>
              <a:t>12</a:t>
            </a:fld>
            <a:endParaRPr lang="en-US"/>
          </a:p>
        </p:txBody>
      </p:sp>
    </p:spTree>
    <p:extLst>
      <p:ext uri="{BB962C8B-B14F-4D97-AF65-F5344CB8AC3E}">
        <p14:creationId xmlns:p14="http://schemas.microsoft.com/office/powerpoint/2010/main" val="38789783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D4D29C99-3199-4AC7-A38A-32C806C7BE60}" type="datetimeFigureOut">
              <a:rPr lang="en-US" smtClean="0"/>
              <a:t>8/4/2023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B183A4-E155-4A38-9339-69F9C96D510E}"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29796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4D29C99-3199-4AC7-A38A-32C806C7BE60}" type="datetimeFigureOut">
              <a:rPr lang="en-US" smtClean="0"/>
              <a:t>8/4/2023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B183A4-E155-4A38-9339-69F9C96D510E}" type="slidenum">
              <a:rPr lang="en-US" smtClean="0"/>
              <a:t>‹#›</a:t>
            </a:fld>
            <a:endParaRPr lang="en-US"/>
          </a:p>
        </p:txBody>
      </p:sp>
    </p:spTree>
    <p:extLst>
      <p:ext uri="{BB962C8B-B14F-4D97-AF65-F5344CB8AC3E}">
        <p14:creationId xmlns:p14="http://schemas.microsoft.com/office/powerpoint/2010/main" val="25615974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4D29C99-3199-4AC7-A38A-32C806C7BE60}" type="datetimeFigureOut">
              <a:rPr lang="en-US" smtClean="0"/>
              <a:t>8/4/2023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B183A4-E155-4A38-9339-69F9C96D510E}" type="slidenum">
              <a:rPr lang="en-US" smtClean="0"/>
              <a:t>‹#›</a:t>
            </a:fld>
            <a:endParaRPr lang="en-US"/>
          </a:p>
        </p:txBody>
      </p:sp>
    </p:spTree>
    <p:extLst>
      <p:ext uri="{BB962C8B-B14F-4D97-AF65-F5344CB8AC3E}">
        <p14:creationId xmlns:p14="http://schemas.microsoft.com/office/powerpoint/2010/main" val="32252556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4D29C99-3199-4AC7-A38A-32C806C7BE60}" type="datetimeFigureOut">
              <a:rPr lang="en-US" smtClean="0"/>
              <a:t>8/4/2023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B183A4-E155-4A38-9339-69F9C96D510E}" type="slidenum">
              <a:rPr lang="en-US" smtClean="0"/>
              <a:t>‹#›</a:t>
            </a:fld>
            <a:endParaRPr lang="en-US"/>
          </a:p>
        </p:txBody>
      </p:sp>
    </p:spTree>
    <p:extLst>
      <p:ext uri="{BB962C8B-B14F-4D97-AF65-F5344CB8AC3E}">
        <p14:creationId xmlns:p14="http://schemas.microsoft.com/office/powerpoint/2010/main" val="3536611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4D29C99-3199-4AC7-A38A-32C806C7BE60}" type="datetimeFigureOut">
              <a:rPr lang="en-US" smtClean="0"/>
              <a:t>8/4/2023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B183A4-E155-4A38-9339-69F9C96D510E}"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95966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4D29C99-3199-4AC7-A38A-32C806C7BE60}" type="datetimeFigureOut">
              <a:rPr lang="en-US" smtClean="0"/>
              <a:t>8/4/2023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B183A4-E155-4A38-9339-69F9C96D510E}" type="slidenum">
              <a:rPr lang="en-US" smtClean="0"/>
              <a:t>‹#›</a:t>
            </a:fld>
            <a:endParaRPr lang="en-US"/>
          </a:p>
        </p:txBody>
      </p:sp>
    </p:spTree>
    <p:extLst>
      <p:ext uri="{BB962C8B-B14F-4D97-AF65-F5344CB8AC3E}">
        <p14:creationId xmlns:p14="http://schemas.microsoft.com/office/powerpoint/2010/main" val="43761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4D29C99-3199-4AC7-A38A-32C806C7BE60}" type="datetimeFigureOut">
              <a:rPr lang="en-US" smtClean="0"/>
              <a:t>8/4/2023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BB183A4-E155-4A38-9339-69F9C96D510E}" type="slidenum">
              <a:rPr lang="en-US" smtClean="0"/>
              <a:t>‹#›</a:t>
            </a:fld>
            <a:endParaRPr lang="en-US"/>
          </a:p>
        </p:txBody>
      </p:sp>
    </p:spTree>
    <p:extLst>
      <p:ext uri="{BB962C8B-B14F-4D97-AF65-F5344CB8AC3E}">
        <p14:creationId xmlns:p14="http://schemas.microsoft.com/office/powerpoint/2010/main" val="1637392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4D29C99-3199-4AC7-A38A-32C806C7BE60}" type="datetimeFigureOut">
              <a:rPr lang="en-US" smtClean="0"/>
              <a:t>8/4/2023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BB183A4-E155-4A38-9339-69F9C96D510E}" type="slidenum">
              <a:rPr lang="en-US" smtClean="0"/>
              <a:t>‹#›</a:t>
            </a:fld>
            <a:endParaRPr lang="en-US"/>
          </a:p>
        </p:txBody>
      </p:sp>
    </p:spTree>
    <p:extLst>
      <p:ext uri="{BB962C8B-B14F-4D97-AF65-F5344CB8AC3E}">
        <p14:creationId xmlns:p14="http://schemas.microsoft.com/office/powerpoint/2010/main" val="357524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D4D29C99-3199-4AC7-A38A-32C806C7BE60}" type="datetimeFigureOut">
              <a:rPr lang="en-US" smtClean="0"/>
              <a:t>8/4/2023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BBB183A4-E155-4A38-9339-69F9C96D510E}" type="slidenum">
              <a:rPr lang="en-US" smtClean="0"/>
              <a:t>‹#›</a:t>
            </a:fld>
            <a:endParaRPr lang="en-US"/>
          </a:p>
        </p:txBody>
      </p:sp>
    </p:spTree>
    <p:extLst>
      <p:ext uri="{BB962C8B-B14F-4D97-AF65-F5344CB8AC3E}">
        <p14:creationId xmlns:p14="http://schemas.microsoft.com/office/powerpoint/2010/main" val="2120877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4D29C99-3199-4AC7-A38A-32C806C7BE60}" type="datetimeFigureOut">
              <a:rPr lang="en-US" smtClean="0"/>
              <a:t>8/4/2023</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BBB183A4-E155-4A38-9339-69F9C96D510E}" type="slidenum">
              <a:rPr lang="en-US" smtClean="0"/>
              <a:t>‹#›</a:t>
            </a:fld>
            <a:endParaRPr lang="en-US"/>
          </a:p>
        </p:txBody>
      </p:sp>
    </p:spTree>
    <p:extLst>
      <p:ext uri="{BB962C8B-B14F-4D97-AF65-F5344CB8AC3E}">
        <p14:creationId xmlns:p14="http://schemas.microsoft.com/office/powerpoint/2010/main" val="9457532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D4D29C99-3199-4AC7-A38A-32C806C7BE60}" type="datetimeFigureOut">
              <a:rPr lang="en-US" smtClean="0"/>
              <a:t>8/4/2023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B183A4-E155-4A38-9339-69F9C96D510E}" type="slidenum">
              <a:rPr lang="en-US" smtClean="0"/>
              <a:t>‹#›</a:t>
            </a:fld>
            <a:endParaRPr lang="en-US"/>
          </a:p>
        </p:txBody>
      </p:sp>
    </p:spTree>
    <p:extLst>
      <p:ext uri="{BB962C8B-B14F-4D97-AF65-F5344CB8AC3E}">
        <p14:creationId xmlns:p14="http://schemas.microsoft.com/office/powerpoint/2010/main" val="24091272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D4D29C99-3199-4AC7-A38A-32C806C7BE60}" type="datetimeFigureOut">
              <a:rPr lang="en-US" smtClean="0"/>
              <a:t>8/4/2023</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BBB183A4-E155-4A38-9339-69F9C96D510E}"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31112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Process</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210931558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097280" y="286603"/>
            <a:ext cx="10058400" cy="1450757"/>
          </a:xfrm>
        </p:spPr>
        <p:txBody>
          <a:bodyPr>
            <a:normAutofit/>
          </a:bodyPr>
          <a:lstStyle/>
          <a:p>
            <a:r>
              <a:rPr lang="vi-VN" sz="4400" dirty="0" smtClean="0">
                <a:latin typeface="Calibri Light (Headings)"/>
              </a:rPr>
              <a:t>Process </a:t>
            </a:r>
            <a:r>
              <a:rPr lang="vi-VN" sz="4400" dirty="0">
                <a:latin typeface="Calibri Light (Headings)"/>
              </a:rPr>
              <a:t>trong linux hoạt đông như </a:t>
            </a:r>
            <a:r>
              <a:rPr lang="vi-VN" sz="4400" dirty="0" smtClean="0">
                <a:latin typeface="Calibri Light (Headings)"/>
              </a:rPr>
              <a:t>nào?</a:t>
            </a:r>
            <a:endParaRPr lang="en-US" sz="4400" dirty="0">
              <a:effectLst/>
              <a:latin typeface="Calibri Light (Headings)"/>
            </a:endParaRPr>
          </a:p>
        </p:txBody>
      </p:sp>
      <p:pic>
        <p:nvPicPr>
          <p:cNvPr id="2" name="Picture 1"/>
          <p:cNvPicPr>
            <a:picLocks noChangeAspect="1"/>
          </p:cNvPicPr>
          <p:nvPr/>
        </p:nvPicPr>
        <p:blipFill>
          <a:blip r:embed="rId3"/>
          <a:stretch>
            <a:fillRect/>
          </a:stretch>
        </p:blipFill>
        <p:spPr>
          <a:xfrm>
            <a:off x="1928440" y="1845734"/>
            <a:ext cx="8060512" cy="4166809"/>
          </a:xfrm>
          <a:prstGeom prst="rect">
            <a:avLst/>
          </a:prstGeom>
        </p:spPr>
      </p:pic>
    </p:spTree>
    <p:extLst>
      <p:ext uri="{BB962C8B-B14F-4D97-AF65-F5344CB8AC3E}">
        <p14:creationId xmlns:p14="http://schemas.microsoft.com/office/powerpoint/2010/main" val="6025346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buNone/>
            </a:pPr>
            <a:r>
              <a:rPr lang="en-US" sz="2400" b="1" dirty="0" smtClean="0">
                <a:latin typeface="Calibri (Body)"/>
              </a:rPr>
              <a:t>Foreground</a:t>
            </a:r>
            <a:endParaRPr lang="en-US" sz="2400" b="1" dirty="0">
              <a:latin typeface="Calibri (Body)"/>
            </a:endParaRPr>
          </a:p>
          <a:p>
            <a:pPr marL="0" indent="0">
              <a:buNone/>
            </a:pPr>
            <a:r>
              <a:rPr lang="en-US" sz="2400" dirty="0" err="1" smtClean="0">
                <a:latin typeface="Calibri (Body)"/>
              </a:rPr>
              <a:t>Khi</a:t>
            </a:r>
            <a:r>
              <a:rPr lang="en-US" sz="2400" dirty="0" smtClean="0">
                <a:latin typeface="Calibri (Body)"/>
              </a:rPr>
              <a:t> </a:t>
            </a:r>
            <a:r>
              <a:rPr lang="en-US" sz="2400" dirty="0" err="1" smtClean="0">
                <a:latin typeface="Calibri (Body)"/>
              </a:rPr>
              <a:t>thực</a:t>
            </a:r>
            <a:r>
              <a:rPr lang="en-US" sz="2400" dirty="0" smtClean="0">
                <a:latin typeface="Calibri (Body)"/>
              </a:rPr>
              <a:t> </a:t>
            </a:r>
            <a:r>
              <a:rPr lang="en-US" sz="2400" dirty="0" err="1" smtClean="0">
                <a:latin typeface="Calibri (Body)"/>
              </a:rPr>
              <a:t>hiện</a:t>
            </a:r>
            <a:r>
              <a:rPr lang="en-US" sz="2400" dirty="0" smtClean="0">
                <a:latin typeface="Calibri (Body)"/>
              </a:rPr>
              <a:t> lệnh hay tác </a:t>
            </a:r>
            <a:r>
              <a:rPr lang="en-US" sz="2400" dirty="0" err="1">
                <a:latin typeface="Calibri (Body)"/>
              </a:rPr>
              <a:t>v</a:t>
            </a:r>
            <a:r>
              <a:rPr lang="en-US" sz="2400" dirty="0" err="1" smtClean="0">
                <a:latin typeface="Calibri (Body)"/>
              </a:rPr>
              <a:t>ụ</a:t>
            </a:r>
            <a:r>
              <a:rPr lang="en-US" sz="2400" dirty="0" smtClean="0">
                <a:latin typeface="Calibri (Body)"/>
              </a:rPr>
              <a:t> </a:t>
            </a:r>
            <a:r>
              <a:rPr lang="en-US" sz="2400" dirty="0" err="1" smtClean="0">
                <a:latin typeface="Calibri (Body)"/>
              </a:rPr>
              <a:t>nào</a:t>
            </a:r>
            <a:r>
              <a:rPr lang="en-US" sz="2400" dirty="0" smtClean="0">
                <a:latin typeface="Calibri (Body)"/>
              </a:rPr>
              <a:t> thì chạy trực tiếp và </a:t>
            </a:r>
            <a:r>
              <a:rPr lang="en-US" sz="2400" dirty="0" err="1" smtClean="0">
                <a:latin typeface="Calibri (Body)"/>
              </a:rPr>
              <a:t>đợi</a:t>
            </a:r>
            <a:r>
              <a:rPr lang="en-US" sz="2400" dirty="0" smtClean="0">
                <a:latin typeface="Calibri (Body)"/>
              </a:rPr>
              <a:t> </a:t>
            </a:r>
            <a:r>
              <a:rPr lang="en-US" sz="2400" dirty="0" err="1" smtClean="0">
                <a:latin typeface="Calibri (Body)"/>
              </a:rPr>
              <a:t>nó</a:t>
            </a:r>
            <a:r>
              <a:rPr lang="en-US" sz="2400" dirty="0" smtClean="0">
                <a:latin typeface="Calibri (Body)"/>
              </a:rPr>
              <a:t> </a:t>
            </a:r>
            <a:r>
              <a:rPr lang="en-US" sz="2400" dirty="0" err="1" smtClean="0">
                <a:latin typeface="Calibri (Body)"/>
              </a:rPr>
              <a:t>hoàn</a:t>
            </a:r>
            <a:r>
              <a:rPr lang="en-US" sz="2400" dirty="0" smtClean="0">
                <a:latin typeface="Calibri (Body)"/>
              </a:rPr>
              <a:t> </a:t>
            </a:r>
            <a:r>
              <a:rPr lang="en-US" sz="2400" dirty="0" err="1" smtClean="0">
                <a:latin typeface="Calibri (Body)"/>
              </a:rPr>
              <a:t>thành</a:t>
            </a:r>
            <a:r>
              <a:rPr lang="en-US" sz="2400" dirty="0" smtClean="0">
                <a:latin typeface="Calibri (Body)"/>
              </a:rPr>
              <a:t> xong mới có </a:t>
            </a:r>
            <a:r>
              <a:rPr lang="en-US" sz="2400" dirty="0" err="1" smtClean="0">
                <a:latin typeface="Calibri (Body)"/>
              </a:rPr>
              <a:t>thể</a:t>
            </a:r>
            <a:r>
              <a:rPr lang="en-US" sz="2400" dirty="0" smtClean="0">
                <a:latin typeface="Calibri (Body)"/>
              </a:rPr>
              <a:t> tiếp tục </a:t>
            </a:r>
            <a:r>
              <a:rPr lang="en-US" sz="2400" dirty="0" err="1" smtClean="0">
                <a:latin typeface="Calibri (Body)"/>
              </a:rPr>
              <a:t>thực</a:t>
            </a:r>
            <a:r>
              <a:rPr lang="en-US" sz="2400" dirty="0" smtClean="0">
                <a:latin typeface="Calibri (Body)"/>
              </a:rPr>
              <a:t> </a:t>
            </a:r>
            <a:r>
              <a:rPr lang="en-US" sz="2400" dirty="0" err="1" smtClean="0">
                <a:latin typeface="Calibri (Body)"/>
              </a:rPr>
              <a:t>hiện</a:t>
            </a:r>
            <a:r>
              <a:rPr lang="en-US" sz="2400" dirty="0" smtClean="0">
                <a:latin typeface="Calibri (Body)"/>
              </a:rPr>
              <a:t> </a:t>
            </a:r>
            <a:r>
              <a:rPr lang="en-US" sz="2400" dirty="0" err="1" smtClean="0">
                <a:latin typeface="Calibri (Body)"/>
              </a:rPr>
              <a:t>một</a:t>
            </a:r>
            <a:r>
              <a:rPr lang="en-US" sz="2400" dirty="0" smtClean="0">
                <a:latin typeface="Calibri (Body)"/>
              </a:rPr>
              <a:t> lệnh </a:t>
            </a:r>
            <a:r>
              <a:rPr lang="en-US" sz="2400" dirty="0" err="1" smtClean="0">
                <a:latin typeface="Calibri (Body)"/>
              </a:rPr>
              <a:t>khác</a:t>
            </a:r>
            <a:endParaRPr lang="en-US" sz="2400" dirty="0">
              <a:latin typeface="Calibri (Body)"/>
            </a:endParaRPr>
          </a:p>
          <a:p>
            <a:pPr marL="0" indent="0">
              <a:buNone/>
            </a:pPr>
            <a:r>
              <a:rPr lang="en-US" sz="2400" b="1" dirty="0" smtClean="0">
                <a:latin typeface="Calibri (Body)"/>
              </a:rPr>
              <a:t>Background</a:t>
            </a:r>
            <a:endParaRPr lang="en-US" sz="2400" b="1" dirty="0">
              <a:latin typeface="Calibri (Body)"/>
            </a:endParaRPr>
          </a:p>
          <a:p>
            <a:pPr marL="0" indent="0">
              <a:buNone/>
            </a:pPr>
            <a:r>
              <a:rPr lang="en-US" sz="2400" dirty="0" err="1" smtClean="0">
                <a:latin typeface="Calibri (Body)"/>
              </a:rPr>
              <a:t>Là</a:t>
            </a:r>
            <a:r>
              <a:rPr lang="en-US" sz="2400" dirty="0" smtClean="0">
                <a:latin typeface="Calibri (Body)"/>
              </a:rPr>
              <a:t> tiến trình hoặc lệnh </a:t>
            </a:r>
            <a:r>
              <a:rPr lang="en-US" sz="2400" dirty="0" err="1" smtClean="0">
                <a:latin typeface="Calibri (Body)"/>
              </a:rPr>
              <a:t>được</a:t>
            </a:r>
            <a:r>
              <a:rPr lang="en-US" sz="2400" dirty="0" smtClean="0">
                <a:latin typeface="Calibri (Body)"/>
              </a:rPr>
              <a:t> </a:t>
            </a:r>
            <a:r>
              <a:rPr lang="en-US" sz="2400" dirty="0" err="1" smtClean="0">
                <a:latin typeface="Calibri (Body)"/>
              </a:rPr>
              <a:t>bắt</a:t>
            </a:r>
            <a:r>
              <a:rPr lang="en-US" sz="2400" dirty="0" smtClean="0">
                <a:latin typeface="Calibri (Body)"/>
              </a:rPr>
              <a:t> đầu </a:t>
            </a:r>
            <a:r>
              <a:rPr lang="en-US" sz="2400" dirty="0" err="1" smtClean="0">
                <a:latin typeface="Calibri (Body)"/>
              </a:rPr>
              <a:t>từ</a:t>
            </a:r>
            <a:r>
              <a:rPr lang="en-US" sz="2400" dirty="0" smtClean="0">
                <a:latin typeface="Calibri (Body)"/>
              </a:rPr>
              <a:t> terminal và chạy ở chế độ nền, không có sự </a:t>
            </a:r>
            <a:r>
              <a:rPr lang="en-US" sz="2400" dirty="0" err="1" smtClean="0">
                <a:latin typeface="Calibri (Body)"/>
              </a:rPr>
              <a:t>tương</a:t>
            </a:r>
            <a:r>
              <a:rPr lang="en-US" sz="2400" dirty="0" smtClean="0">
                <a:latin typeface="Calibri (Body)"/>
              </a:rPr>
              <a:t> tác với </a:t>
            </a:r>
            <a:r>
              <a:rPr lang="en-US" sz="2400" dirty="0" err="1" smtClean="0">
                <a:latin typeface="Calibri (Body)"/>
              </a:rPr>
              <a:t>người</a:t>
            </a:r>
            <a:r>
              <a:rPr lang="en-US" sz="2400" dirty="0" smtClean="0">
                <a:latin typeface="Calibri (Body)"/>
              </a:rPr>
              <a:t> dùng. </a:t>
            </a:r>
          </a:p>
          <a:p>
            <a:pPr marL="0" indent="0">
              <a:buNone/>
            </a:pPr>
            <a:r>
              <a:rPr lang="en-US" sz="2400" dirty="0" smtClean="0">
                <a:latin typeface="Calibri (Body)"/>
              </a:rPr>
              <a:t>Để chạy </a:t>
            </a:r>
            <a:r>
              <a:rPr lang="en-US" sz="2400" dirty="0" err="1" smtClean="0">
                <a:latin typeface="Calibri (Body)"/>
              </a:rPr>
              <a:t>một</a:t>
            </a:r>
            <a:r>
              <a:rPr lang="en-US" sz="2400" dirty="0" smtClean="0">
                <a:latin typeface="Calibri (Body)"/>
              </a:rPr>
              <a:t> lệnh trong nền, thêm dấu ‘&amp;’ </a:t>
            </a:r>
            <a:r>
              <a:rPr lang="en-US" sz="2400" dirty="0" err="1" smtClean="0">
                <a:latin typeface="Calibri (Body)"/>
              </a:rPr>
              <a:t>sau</a:t>
            </a:r>
            <a:r>
              <a:rPr lang="en-US" sz="2400" dirty="0">
                <a:latin typeface="Calibri (Body)"/>
              </a:rPr>
              <a:t> </a:t>
            </a:r>
            <a:r>
              <a:rPr lang="en-US" sz="2400" dirty="0" err="1" smtClean="0">
                <a:latin typeface="Calibri (Body)"/>
              </a:rPr>
              <a:t>câu</a:t>
            </a:r>
            <a:r>
              <a:rPr lang="en-US" sz="2400" dirty="0" smtClean="0">
                <a:latin typeface="Calibri (Body)"/>
              </a:rPr>
              <a:t> lệnh: 						</a:t>
            </a:r>
            <a:r>
              <a:rPr lang="en-US" sz="2400" b="1" dirty="0" smtClean="0">
                <a:latin typeface="Calibri (Body)"/>
              </a:rPr>
              <a:t>command &amp;</a:t>
            </a:r>
          </a:p>
          <a:p>
            <a:pPr marL="0" indent="0">
              <a:buNone/>
            </a:pPr>
            <a:endParaRPr lang="en-US" sz="2400" dirty="0" smtClean="0">
              <a:latin typeface="Calibri (Body)"/>
            </a:endParaRPr>
          </a:p>
        </p:txBody>
      </p:sp>
      <p:sp>
        <p:nvSpPr>
          <p:cNvPr id="4" name="Title 1"/>
          <p:cNvSpPr>
            <a:spLocks noGrp="1"/>
          </p:cNvSpPr>
          <p:nvPr>
            <p:ph type="title"/>
          </p:nvPr>
        </p:nvSpPr>
        <p:spPr>
          <a:xfrm>
            <a:off x="1097280" y="286603"/>
            <a:ext cx="10058400" cy="1450757"/>
          </a:xfrm>
        </p:spPr>
        <p:txBody>
          <a:bodyPr>
            <a:normAutofit/>
          </a:bodyPr>
          <a:lstStyle/>
          <a:p>
            <a:r>
              <a:rPr lang="en-US" dirty="0"/>
              <a:t>Foreground và Background </a:t>
            </a:r>
            <a:r>
              <a:rPr lang="en-US" dirty="0" smtClean="0"/>
              <a:t>Processes</a:t>
            </a:r>
            <a:endParaRPr lang="en-US" dirty="0"/>
          </a:p>
        </p:txBody>
      </p:sp>
    </p:spTree>
    <p:extLst>
      <p:ext uri="{BB962C8B-B14F-4D97-AF65-F5344CB8AC3E}">
        <p14:creationId xmlns:p14="http://schemas.microsoft.com/office/powerpoint/2010/main" val="407498367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Command</a:t>
            </a:r>
            <a:endParaRPr lang="en-US" dirty="0"/>
          </a:p>
        </p:txBody>
      </p:sp>
      <p:sp>
        <p:nvSpPr>
          <p:cNvPr id="3" name="Content Placeholder 2"/>
          <p:cNvSpPr>
            <a:spLocks noGrp="1"/>
          </p:cNvSpPr>
          <p:nvPr>
            <p:ph idx="1"/>
          </p:nvPr>
        </p:nvSpPr>
        <p:spPr>
          <a:xfrm>
            <a:off x="1097280" y="1845733"/>
            <a:ext cx="10058400" cy="4639733"/>
          </a:xfrm>
        </p:spPr>
        <p:txBody>
          <a:bodyPr>
            <a:normAutofit/>
          </a:bodyPr>
          <a:lstStyle/>
          <a:p>
            <a:pPr marL="0" indent="0">
              <a:buNone/>
            </a:pPr>
            <a:r>
              <a:rPr lang="en-US" sz="2400" b="1" dirty="0" smtClean="0"/>
              <a:t>Command: </a:t>
            </a:r>
            <a:r>
              <a:rPr lang="en-US" sz="2400" b="1" dirty="0" err="1" smtClean="0"/>
              <a:t>fg</a:t>
            </a:r>
            <a:r>
              <a:rPr lang="en-US" sz="2400" b="1" dirty="0" smtClean="0"/>
              <a:t> [</a:t>
            </a:r>
            <a:r>
              <a:rPr lang="en-US" sz="2400" b="1" dirty="0" err="1" smtClean="0"/>
              <a:t>job_spec</a:t>
            </a:r>
            <a:r>
              <a:rPr lang="en-US" sz="2400" b="1" dirty="0" smtClean="0"/>
              <a:t>] </a:t>
            </a:r>
            <a:r>
              <a:rPr lang="en-US" sz="2400" dirty="0" smtClean="0"/>
              <a:t>– </a:t>
            </a:r>
            <a:r>
              <a:rPr lang="en-US" sz="2400" dirty="0" err="1" smtClean="0"/>
              <a:t>được</a:t>
            </a:r>
            <a:r>
              <a:rPr lang="en-US" sz="2400" dirty="0" smtClean="0"/>
              <a:t> sử </a:t>
            </a:r>
            <a:r>
              <a:rPr lang="en-US" sz="2400" dirty="0" err="1" smtClean="0"/>
              <a:t>dụng</a:t>
            </a:r>
            <a:r>
              <a:rPr lang="en-US" sz="2400" dirty="0" smtClean="0"/>
              <a:t> </a:t>
            </a:r>
            <a:r>
              <a:rPr lang="en-US" sz="2400" dirty="0" err="1" smtClean="0"/>
              <a:t>để</a:t>
            </a:r>
            <a:r>
              <a:rPr lang="en-US" sz="2400" dirty="0" smtClean="0"/>
              <a:t> đặt </a:t>
            </a:r>
            <a:r>
              <a:rPr lang="en-US" sz="2400" dirty="0" err="1" smtClean="0"/>
              <a:t>một</a:t>
            </a:r>
            <a:r>
              <a:rPr lang="en-US" sz="2400" dirty="0" smtClean="0"/>
              <a:t> công việc background sang foreground </a:t>
            </a:r>
          </a:p>
          <a:p>
            <a:pPr marL="0" indent="0">
              <a:buNone/>
            </a:pPr>
            <a:r>
              <a:rPr lang="en-US" sz="2400" b="1" dirty="0" smtClean="0"/>
              <a:t>Command: </a:t>
            </a:r>
            <a:r>
              <a:rPr lang="en-US" sz="2400" b="1" dirty="0" err="1" smtClean="0"/>
              <a:t>bg</a:t>
            </a:r>
            <a:r>
              <a:rPr lang="en-US" sz="2400" b="1" dirty="0" smtClean="0"/>
              <a:t> [</a:t>
            </a:r>
            <a:r>
              <a:rPr lang="en-US" sz="2400" b="1" dirty="0" err="1" smtClean="0"/>
              <a:t>job_spec</a:t>
            </a:r>
            <a:r>
              <a:rPr lang="en-US" sz="2400" b="1" dirty="0" smtClean="0"/>
              <a:t>] – </a:t>
            </a:r>
            <a:r>
              <a:rPr lang="en-US" sz="2400" dirty="0" err="1" smtClean="0"/>
              <a:t>được</a:t>
            </a:r>
            <a:r>
              <a:rPr lang="en-US" sz="2400" dirty="0" smtClean="0"/>
              <a:t> sử </a:t>
            </a:r>
            <a:r>
              <a:rPr lang="en-US" sz="2400" dirty="0" err="1" smtClean="0"/>
              <a:t>dụng</a:t>
            </a:r>
            <a:r>
              <a:rPr lang="en-US" sz="2400" dirty="0" smtClean="0"/>
              <a:t> </a:t>
            </a:r>
            <a:r>
              <a:rPr lang="en-US" sz="2400" dirty="0" err="1" smtClean="0"/>
              <a:t>để</a:t>
            </a:r>
            <a:r>
              <a:rPr lang="en-US" sz="2400" dirty="0" smtClean="0"/>
              <a:t> đặt </a:t>
            </a:r>
            <a:r>
              <a:rPr lang="en-US" sz="2400" dirty="0" err="1" smtClean="0"/>
              <a:t>một</a:t>
            </a:r>
            <a:r>
              <a:rPr lang="en-US" sz="2400" dirty="0" smtClean="0"/>
              <a:t> công việc foreground sang background </a:t>
            </a:r>
          </a:p>
          <a:p>
            <a:pPr marL="0" indent="0">
              <a:buNone/>
            </a:pPr>
            <a:endParaRPr lang="en-US" sz="2400" dirty="0"/>
          </a:p>
          <a:p>
            <a:pPr marL="0" indent="0">
              <a:buNone/>
            </a:pPr>
            <a:endParaRPr lang="en-US" sz="2400" dirty="0" smtClean="0"/>
          </a:p>
          <a:p>
            <a:pPr marL="0" indent="0">
              <a:buNone/>
            </a:pPr>
            <a:endParaRPr lang="en-US" sz="2400" dirty="0" smtClean="0"/>
          </a:p>
          <a:p>
            <a:pPr marL="0" indent="0">
              <a:buNone/>
            </a:pPr>
            <a:r>
              <a:rPr lang="en-US" sz="2400" b="1" dirty="0" smtClean="0"/>
              <a:t>Command: jobs – </a:t>
            </a:r>
            <a:r>
              <a:rPr lang="en-US" sz="2400" dirty="0" err="1" smtClean="0"/>
              <a:t>được</a:t>
            </a:r>
            <a:r>
              <a:rPr lang="en-US" sz="2400" dirty="0" smtClean="0"/>
              <a:t> sử </a:t>
            </a:r>
            <a:r>
              <a:rPr lang="en-US" sz="2400" dirty="0" err="1" smtClean="0"/>
              <a:t>dụng</a:t>
            </a:r>
            <a:r>
              <a:rPr lang="en-US" sz="2400" dirty="0" smtClean="0"/>
              <a:t> </a:t>
            </a:r>
            <a:r>
              <a:rPr lang="en-US" sz="2400" dirty="0" err="1" smtClean="0"/>
              <a:t>để</a:t>
            </a:r>
            <a:r>
              <a:rPr lang="en-US" sz="2400" dirty="0" smtClean="0"/>
              <a:t> </a:t>
            </a:r>
            <a:r>
              <a:rPr lang="en-US" sz="2400" dirty="0" err="1" smtClean="0"/>
              <a:t>liệt</a:t>
            </a:r>
            <a:r>
              <a:rPr lang="en-US" sz="2400" dirty="0" smtClean="0"/>
              <a:t> </a:t>
            </a:r>
            <a:r>
              <a:rPr lang="en-US" sz="2400" dirty="0" err="1" smtClean="0"/>
              <a:t>kê</a:t>
            </a:r>
            <a:r>
              <a:rPr lang="en-US" sz="2400" dirty="0" smtClean="0"/>
              <a:t> các công việc đang chạy trong foreground và background </a:t>
            </a:r>
            <a:endParaRPr lang="en-US" sz="2400" dirty="0"/>
          </a:p>
          <a:p>
            <a:pPr marL="0" indent="0">
              <a:buNone/>
            </a:pPr>
            <a:endParaRPr lang="en-US" sz="2400" b="1" dirty="0"/>
          </a:p>
        </p:txBody>
      </p:sp>
      <p:graphicFrame>
        <p:nvGraphicFramePr>
          <p:cNvPr id="5" name="Table 4"/>
          <p:cNvGraphicFramePr>
            <a:graphicFrameLocks noGrp="1"/>
          </p:cNvGraphicFramePr>
          <p:nvPr>
            <p:extLst>
              <p:ext uri="{D42A27DB-BD31-4B8C-83A1-F6EECF244321}">
                <p14:modId xmlns:p14="http://schemas.microsoft.com/office/powerpoint/2010/main" val="1582095118"/>
              </p:ext>
            </p:extLst>
          </p:nvPr>
        </p:nvGraphicFramePr>
        <p:xfrm>
          <a:off x="3078481" y="3254586"/>
          <a:ext cx="7482839" cy="1463040"/>
        </p:xfrm>
        <a:graphic>
          <a:graphicData uri="http://schemas.openxmlformats.org/drawingml/2006/table">
            <a:tbl>
              <a:tblPr firstRow="1" bandRow="1">
                <a:tableStyleId>{69CF1AB2-1976-4502-BF36-3FF5EA218861}</a:tableStyleId>
              </a:tblPr>
              <a:tblGrid>
                <a:gridCol w="1431093">
                  <a:extLst>
                    <a:ext uri="{9D8B030D-6E8A-4147-A177-3AD203B41FA5}">
                      <a16:colId xmlns:a16="http://schemas.microsoft.com/office/drawing/2014/main" val="3891797809"/>
                    </a:ext>
                  </a:extLst>
                </a:gridCol>
                <a:gridCol w="1599457">
                  <a:extLst>
                    <a:ext uri="{9D8B030D-6E8A-4147-A177-3AD203B41FA5}">
                      <a16:colId xmlns:a16="http://schemas.microsoft.com/office/drawing/2014/main" val="1267117977"/>
                    </a:ext>
                  </a:extLst>
                </a:gridCol>
                <a:gridCol w="4452289">
                  <a:extLst>
                    <a:ext uri="{9D8B030D-6E8A-4147-A177-3AD203B41FA5}">
                      <a16:colId xmlns:a16="http://schemas.microsoft.com/office/drawing/2014/main" val="2395052803"/>
                    </a:ext>
                  </a:extLst>
                </a:gridCol>
              </a:tblGrid>
              <a:tr h="360257">
                <a:tc>
                  <a:txBody>
                    <a:bodyPr/>
                    <a:lstStyle/>
                    <a:p>
                      <a:r>
                        <a:rPr lang="en-US" sz="1800" b="1" dirty="0" smtClean="0"/>
                        <a:t>%number</a:t>
                      </a:r>
                      <a:endParaRPr lang="en-US" sz="1800" b="1" dirty="0"/>
                    </a:p>
                  </a:txBody>
                  <a:tcPr/>
                </a:tc>
                <a:tc>
                  <a:txBody>
                    <a:bodyPr/>
                    <a:lstStyle/>
                    <a:p>
                      <a:r>
                        <a:rPr lang="en-US" sz="1800" b="1" dirty="0" smtClean="0"/>
                        <a:t>%1,</a:t>
                      </a:r>
                      <a:r>
                        <a:rPr lang="en-US" sz="1800" b="1" baseline="0" dirty="0" smtClean="0"/>
                        <a:t> %2</a:t>
                      </a:r>
                      <a:endParaRPr lang="en-US" sz="1800" b="1" dirty="0"/>
                    </a:p>
                  </a:txBody>
                  <a:tcPr/>
                </a:tc>
                <a:tc>
                  <a:txBody>
                    <a:bodyPr/>
                    <a:lstStyle/>
                    <a:p>
                      <a:r>
                        <a:rPr lang="en-US" sz="1800" b="1" dirty="0" smtClean="0"/>
                        <a:t>Sử</a:t>
                      </a:r>
                      <a:r>
                        <a:rPr lang="en-US" sz="1800" b="1" baseline="0" dirty="0" smtClean="0"/>
                        <a:t> </a:t>
                      </a:r>
                      <a:r>
                        <a:rPr lang="en-US" sz="1800" b="1" baseline="0" dirty="0" err="1" smtClean="0"/>
                        <a:t>dụng</a:t>
                      </a:r>
                      <a:r>
                        <a:rPr lang="en-US" sz="1800" b="1" baseline="0" dirty="0" smtClean="0"/>
                        <a:t> mã số công việc </a:t>
                      </a:r>
                      <a:endParaRPr lang="en-US" sz="1800" b="1" dirty="0"/>
                    </a:p>
                  </a:txBody>
                  <a:tcPr/>
                </a:tc>
                <a:extLst>
                  <a:ext uri="{0D108BD9-81ED-4DB2-BD59-A6C34878D82A}">
                    <a16:rowId xmlns:a16="http://schemas.microsoft.com/office/drawing/2014/main" val="1375316391"/>
                  </a:ext>
                </a:extLst>
              </a:tr>
              <a:tr h="360257">
                <a:tc>
                  <a:txBody>
                    <a:bodyPr/>
                    <a:lstStyle/>
                    <a:p>
                      <a:r>
                        <a:rPr lang="en-US" sz="1800" b="1" dirty="0" smtClean="0"/>
                        <a:t>%string</a:t>
                      </a:r>
                      <a:endParaRPr lang="en-US" sz="1800" b="1" dirty="0"/>
                    </a:p>
                  </a:txBody>
                  <a:tcPr/>
                </a:tc>
                <a:tc>
                  <a:txBody>
                    <a:bodyPr/>
                    <a:lstStyle/>
                    <a:p>
                      <a:r>
                        <a:rPr lang="en-US" sz="1800" b="1" dirty="0" smtClean="0"/>
                        <a:t>%ping</a:t>
                      </a:r>
                      <a:endParaRPr lang="en-US" sz="1800" b="1" dirty="0"/>
                    </a:p>
                  </a:txBody>
                  <a:tcPr/>
                </a:tc>
                <a:tc>
                  <a:txBody>
                    <a:bodyPr/>
                    <a:lstStyle/>
                    <a:p>
                      <a:r>
                        <a:rPr lang="en-US" sz="1800" b="1" dirty="0" smtClean="0"/>
                        <a:t>Sử</a:t>
                      </a:r>
                      <a:r>
                        <a:rPr lang="en-US" sz="1800" b="1" baseline="0" dirty="0" smtClean="0"/>
                        <a:t> </a:t>
                      </a:r>
                      <a:r>
                        <a:rPr lang="en-US" sz="1800" b="1" baseline="0" dirty="0" err="1" smtClean="0"/>
                        <a:t>dụng</a:t>
                      </a:r>
                      <a:r>
                        <a:rPr lang="en-US" sz="1800" b="1" baseline="0" dirty="0" smtClean="0"/>
                        <a:t> chuỗi có tên </a:t>
                      </a:r>
                      <a:r>
                        <a:rPr lang="en-US" sz="1800" b="1" baseline="0" dirty="0" err="1" smtClean="0"/>
                        <a:t>bắt</a:t>
                      </a:r>
                      <a:r>
                        <a:rPr lang="en-US" sz="1800" b="1" baseline="0" dirty="0" smtClean="0"/>
                        <a:t> đầu </a:t>
                      </a:r>
                      <a:r>
                        <a:rPr lang="en-US" sz="1800" b="1" baseline="0" dirty="0" err="1" smtClean="0"/>
                        <a:t>bằng</a:t>
                      </a:r>
                      <a:r>
                        <a:rPr lang="en-US" sz="1800" b="1" baseline="0" dirty="0" smtClean="0"/>
                        <a:t> string</a:t>
                      </a:r>
                      <a:endParaRPr lang="en-US" sz="1800" b="1" dirty="0"/>
                    </a:p>
                  </a:txBody>
                  <a:tcPr/>
                </a:tc>
                <a:extLst>
                  <a:ext uri="{0D108BD9-81ED-4DB2-BD59-A6C34878D82A}">
                    <a16:rowId xmlns:a16="http://schemas.microsoft.com/office/drawing/2014/main" val="2226360087"/>
                  </a:ext>
                </a:extLst>
              </a:tr>
              <a:tr h="360257">
                <a:tc>
                  <a:txBody>
                    <a:bodyPr/>
                    <a:lstStyle/>
                    <a:p>
                      <a:r>
                        <a:rPr lang="en-US" sz="1800" b="1" dirty="0" smtClean="0"/>
                        <a:t>%+ hoặc</a:t>
                      </a:r>
                      <a:r>
                        <a:rPr lang="en-US" sz="1800" b="1" baseline="0" dirty="0" smtClean="0"/>
                        <a:t> %%</a:t>
                      </a:r>
                      <a:endParaRPr lang="en-US" sz="1800" b="1" dirty="0"/>
                    </a:p>
                  </a:txBody>
                  <a:tcPr/>
                </a:tc>
                <a:tc>
                  <a:txBody>
                    <a:bodyPr/>
                    <a:lstStyle/>
                    <a:p>
                      <a:r>
                        <a:rPr lang="en-US" sz="1800" b="1" dirty="0" smtClean="0"/>
                        <a:t>%+ hoặ</a:t>
                      </a:r>
                      <a:r>
                        <a:rPr lang="en-US" sz="1800" b="1" baseline="0" dirty="0" smtClean="0"/>
                        <a:t>c %%</a:t>
                      </a:r>
                      <a:endParaRPr lang="en-US" sz="1800" b="1" dirty="0"/>
                    </a:p>
                  </a:txBody>
                  <a:tcPr/>
                </a:tc>
                <a:tc>
                  <a:txBody>
                    <a:bodyPr/>
                    <a:lstStyle/>
                    <a:p>
                      <a:r>
                        <a:rPr lang="en-US" sz="1800" b="1" dirty="0" smtClean="0"/>
                        <a:t>Đề</a:t>
                      </a:r>
                      <a:r>
                        <a:rPr lang="en-US" sz="1800" b="1" baseline="0" dirty="0" smtClean="0"/>
                        <a:t> cập đến công việc </a:t>
                      </a:r>
                      <a:r>
                        <a:rPr lang="en-US" sz="1800" b="1" baseline="0" dirty="0" err="1" smtClean="0"/>
                        <a:t>hiện</a:t>
                      </a:r>
                      <a:r>
                        <a:rPr lang="en-US" sz="1800" b="1" baseline="0" dirty="0" smtClean="0"/>
                        <a:t> tại</a:t>
                      </a:r>
                      <a:endParaRPr lang="en-US" sz="1800" b="1" dirty="0"/>
                    </a:p>
                  </a:txBody>
                  <a:tcPr/>
                </a:tc>
                <a:extLst>
                  <a:ext uri="{0D108BD9-81ED-4DB2-BD59-A6C34878D82A}">
                    <a16:rowId xmlns:a16="http://schemas.microsoft.com/office/drawing/2014/main" val="3717785922"/>
                  </a:ext>
                </a:extLst>
              </a:tr>
              <a:tr h="360257">
                <a:tc>
                  <a:txBody>
                    <a:bodyPr/>
                    <a:lstStyle/>
                    <a:p>
                      <a:r>
                        <a:rPr lang="en-US" sz="1800" b="1" dirty="0" smtClean="0"/>
                        <a:t>%-</a:t>
                      </a:r>
                      <a:endParaRPr lang="en-US" sz="1800" b="1" dirty="0"/>
                    </a:p>
                  </a:txBody>
                  <a:tcPr/>
                </a:tc>
                <a:tc>
                  <a:txBody>
                    <a:bodyPr/>
                    <a:lstStyle/>
                    <a:p>
                      <a:r>
                        <a:rPr lang="en-US" sz="1800" b="1" dirty="0" smtClean="0"/>
                        <a:t>%-</a:t>
                      </a:r>
                      <a:endParaRPr lang="en-US" sz="1800" b="1" dirty="0"/>
                    </a:p>
                  </a:txBody>
                  <a:tcPr/>
                </a:tc>
                <a:tc>
                  <a:txBody>
                    <a:bodyPr/>
                    <a:lstStyle/>
                    <a:p>
                      <a:r>
                        <a:rPr lang="en-US" sz="1800" b="1" dirty="0" smtClean="0"/>
                        <a:t>Đề</a:t>
                      </a:r>
                      <a:r>
                        <a:rPr lang="en-US" sz="1800" b="1" baseline="0" dirty="0" smtClean="0"/>
                        <a:t> cập đến công việc trước đó</a:t>
                      </a:r>
                      <a:endParaRPr lang="en-US" sz="1800" b="1" dirty="0"/>
                    </a:p>
                  </a:txBody>
                  <a:tcPr/>
                </a:tc>
                <a:extLst>
                  <a:ext uri="{0D108BD9-81ED-4DB2-BD59-A6C34878D82A}">
                    <a16:rowId xmlns:a16="http://schemas.microsoft.com/office/drawing/2014/main" val="1050210596"/>
                  </a:ext>
                </a:extLst>
              </a:tr>
            </a:tbl>
          </a:graphicData>
        </a:graphic>
      </p:graphicFrame>
    </p:spTree>
    <p:extLst>
      <p:ext uri="{BB962C8B-B14F-4D97-AF65-F5344CB8AC3E}">
        <p14:creationId xmlns:p14="http://schemas.microsoft.com/office/powerpoint/2010/main" val="69893641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Command</a:t>
            </a:r>
            <a:endParaRPr lang="en-US" dirty="0"/>
          </a:p>
        </p:txBody>
      </p:sp>
      <p:sp>
        <p:nvSpPr>
          <p:cNvPr id="3" name="Content Placeholder 2"/>
          <p:cNvSpPr>
            <a:spLocks noGrp="1"/>
          </p:cNvSpPr>
          <p:nvPr>
            <p:ph idx="1"/>
          </p:nvPr>
        </p:nvSpPr>
        <p:spPr>
          <a:xfrm>
            <a:off x="1097280" y="1845734"/>
            <a:ext cx="10058400" cy="4555066"/>
          </a:xfrm>
        </p:spPr>
        <p:txBody>
          <a:bodyPr>
            <a:noAutofit/>
          </a:bodyPr>
          <a:lstStyle/>
          <a:p>
            <a:r>
              <a:rPr lang="en-US" sz="2400" b="1" dirty="0" smtClean="0">
                <a:latin typeface="Calibri (Body)"/>
              </a:rPr>
              <a:t>Command: kill [signal] [</a:t>
            </a:r>
            <a:r>
              <a:rPr lang="en-US" sz="2400" b="1" dirty="0" err="1" smtClean="0">
                <a:latin typeface="Calibri (Body)"/>
              </a:rPr>
              <a:t>pid</a:t>
            </a:r>
            <a:r>
              <a:rPr lang="en-US" sz="2400" b="1" dirty="0" smtClean="0">
                <a:latin typeface="Calibri (Body)"/>
              </a:rPr>
              <a:t>] </a:t>
            </a:r>
            <a:r>
              <a:rPr lang="en-US" sz="2400" b="1" dirty="0">
                <a:latin typeface="Calibri (Body)"/>
              </a:rPr>
              <a:t>– </a:t>
            </a:r>
            <a:r>
              <a:rPr lang="en-US" sz="2400" dirty="0" err="1" smtClean="0">
                <a:latin typeface="Calibri (Body)"/>
              </a:rPr>
              <a:t>được</a:t>
            </a:r>
            <a:r>
              <a:rPr lang="en-US" sz="2400" dirty="0" smtClean="0">
                <a:latin typeface="Calibri (Body)"/>
              </a:rPr>
              <a:t> sử </a:t>
            </a:r>
            <a:r>
              <a:rPr lang="en-US" sz="2400" dirty="0" err="1" smtClean="0">
                <a:latin typeface="Calibri (Body)"/>
              </a:rPr>
              <a:t>dụng</a:t>
            </a:r>
            <a:r>
              <a:rPr lang="en-US" sz="2400" dirty="0" smtClean="0">
                <a:latin typeface="Calibri (Body)"/>
              </a:rPr>
              <a:t> </a:t>
            </a:r>
            <a:r>
              <a:rPr lang="en-US" sz="2400" dirty="0" err="1" smtClean="0">
                <a:latin typeface="Calibri (Body)"/>
              </a:rPr>
              <a:t>để</a:t>
            </a:r>
            <a:r>
              <a:rPr lang="en-US" sz="2400" dirty="0" smtClean="0">
                <a:latin typeface="Calibri (Body)"/>
              </a:rPr>
              <a:t> ngắt tiến trình đang chạy </a:t>
            </a:r>
            <a:r>
              <a:rPr lang="en-US" sz="2400" dirty="0" err="1" smtClean="0">
                <a:latin typeface="Calibri (Body)"/>
              </a:rPr>
              <a:t>bằng</a:t>
            </a:r>
            <a:r>
              <a:rPr lang="en-US" sz="2400" dirty="0" smtClean="0">
                <a:latin typeface="Calibri (Body)"/>
              </a:rPr>
              <a:t> cơ chế tín </a:t>
            </a:r>
            <a:r>
              <a:rPr lang="en-US" sz="2400" dirty="0" err="1" smtClean="0">
                <a:latin typeface="Calibri (Body)"/>
              </a:rPr>
              <a:t>hiệu</a:t>
            </a:r>
            <a:r>
              <a:rPr lang="en-US" sz="2400" dirty="0" smtClean="0">
                <a:latin typeface="Calibri (Body)"/>
              </a:rPr>
              <a:t> Kill Signal </a:t>
            </a:r>
          </a:p>
          <a:p>
            <a:r>
              <a:rPr lang="en-US" sz="2400" b="1" dirty="0" smtClean="0">
                <a:latin typeface="Calibri (Body)"/>
              </a:rPr>
              <a:t>* Để hiển thị đầy đủ các Signal: kill –l</a:t>
            </a:r>
          </a:p>
          <a:p>
            <a:pPr marL="0" indent="0">
              <a:buNone/>
            </a:pPr>
            <a:r>
              <a:rPr lang="vi-VN" sz="2400" dirty="0" smtClean="0">
                <a:latin typeface="Calibri (Body)"/>
              </a:rPr>
              <a:t>15</a:t>
            </a:r>
            <a:r>
              <a:rPr lang="vi-VN" sz="2400" dirty="0">
                <a:latin typeface="Calibri (Body)"/>
              </a:rPr>
              <a:t>, </a:t>
            </a:r>
            <a:r>
              <a:rPr lang="vi-VN" sz="2400" b="1" dirty="0" smtClean="0">
                <a:latin typeface="Calibri (Body)"/>
              </a:rPr>
              <a:t>SIGTERM</a:t>
            </a:r>
            <a:endParaRPr lang="vi-VN" sz="2400" dirty="0">
              <a:latin typeface="Calibri (Body)"/>
            </a:endParaRPr>
          </a:p>
          <a:p>
            <a:pPr marL="0" indent="0">
              <a:buNone/>
            </a:pPr>
            <a:r>
              <a:rPr lang="en-US" sz="2400" dirty="0" smtClean="0">
                <a:latin typeface="Calibri (Body)"/>
              </a:rPr>
              <a:t>  </a:t>
            </a:r>
            <a:r>
              <a:rPr lang="vi-VN" sz="2400" dirty="0" smtClean="0">
                <a:latin typeface="Calibri (Body)"/>
              </a:rPr>
              <a:t>9,</a:t>
            </a:r>
            <a:r>
              <a:rPr lang="vi-VN" sz="2400" b="1" dirty="0" smtClean="0">
                <a:latin typeface="Calibri (Body)"/>
              </a:rPr>
              <a:t> SIGKILL</a:t>
            </a:r>
            <a:endParaRPr lang="en-US" sz="2400" dirty="0" smtClean="0">
              <a:latin typeface="Calibri (Body)"/>
            </a:endParaRPr>
          </a:p>
        </p:txBody>
      </p:sp>
      <p:sp>
        <p:nvSpPr>
          <p:cNvPr id="4" name="Rectangle 1"/>
          <p:cNvSpPr>
            <a:spLocks noChangeArrowheads="1"/>
          </p:cNvSpPr>
          <p:nvPr/>
        </p:nvSpPr>
        <p:spPr bwMode="auto">
          <a:xfrm>
            <a:off x="0" y="-138499"/>
            <a:ext cx="65" cy="276999"/>
          </a:xfrm>
          <a:prstGeom prst="rect">
            <a:avLst/>
          </a:prstGeom>
          <a:solidFill>
            <a:srgbClr val="0A0C1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0265576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Thực</a:t>
            </a:r>
            <a:r>
              <a:rPr lang="en-US" dirty="0" smtClean="0"/>
              <a:t> hành</a:t>
            </a:r>
            <a:endParaRPr lang="en-US" dirty="0"/>
          </a:p>
        </p:txBody>
      </p:sp>
      <p:pic>
        <p:nvPicPr>
          <p:cNvPr id="1028" name="Picture 4" descr="fE1JnoDdjivWcvFT0n1R1IxFO9JBskk7Qjzn-qKXmYzcHMmAv2zLBnXUucoSgJOWbdwYRuGPvi6694if2iTUGMCVXeGWMSJpWqWZg4OAZfDlDGN5cPqJ-BBa101gJIXS40gboDnwzmXuJPfX6qiJZ3KJ=s204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75236" y="1929865"/>
            <a:ext cx="6533983" cy="42681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95924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a:t>
            </a:r>
            <a:endParaRPr lang="en-US" dirty="0"/>
          </a:p>
        </p:txBody>
      </p:sp>
      <p:sp>
        <p:nvSpPr>
          <p:cNvPr id="3" name="Content Placeholder 2"/>
          <p:cNvSpPr>
            <a:spLocks noGrp="1"/>
          </p:cNvSpPr>
          <p:nvPr>
            <p:ph idx="1"/>
          </p:nvPr>
        </p:nvSpPr>
        <p:spPr/>
        <p:txBody>
          <a:bodyPr>
            <a:normAutofit/>
          </a:bodyPr>
          <a:lstStyle/>
          <a:p>
            <a:r>
              <a:rPr lang="vi-VN" sz="2800" dirty="0"/>
              <a:t>Process trong linux hoạt đông như nào</a:t>
            </a:r>
          </a:p>
          <a:p>
            <a:r>
              <a:rPr lang="vi-VN" sz="2800" dirty="0"/>
              <a:t>Các lệnh làm việc với process (bg, fg, kill, jobs)</a:t>
            </a:r>
          </a:p>
        </p:txBody>
      </p:sp>
    </p:spTree>
    <p:extLst>
      <p:ext uri="{BB962C8B-B14F-4D97-AF65-F5344CB8AC3E}">
        <p14:creationId xmlns:p14="http://schemas.microsoft.com/office/powerpoint/2010/main" val="44925699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vi-VN" sz="4400" dirty="0" smtClean="0">
                <a:latin typeface="Calibri Light (Headings)"/>
              </a:rPr>
              <a:t>Process </a:t>
            </a:r>
            <a:r>
              <a:rPr lang="vi-VN" sz="4400" dirty="0">
                <a:latin typeface="Calibri Light (Headings)"/>
              </a:rPr>
              <a:t>trong linux hoạt đông như </a:t>
            </a:r>
            <a:r>
              <a:rPr lang="vi-VN" sz="4400" dirty="0" smtClean="0">
                <a:latin typeface="Calibri Light (Headings)"/>
              </a:rPr>
              <a:t>nào?</a:t>
            </a:r>
            <a:endParaRPr lang="en-US" sz="4400" dirty="0">
              <a:effectLst/>
              <a:latin typeface="Calibri Light (Headings)"/>
            </a:endParaRPr>
          </a:p>
        </p:txBody>
      </p:sp>
      <p:sp>
        <p:nvSpPr>
          <p:cNvPr id="3" name="Content Placeholder 2"/>
          <p:cNvSpPr>
            <a:spLocks noGrp="1"/>
          </p:cNvSpPr>
          <p:nvPr>
            <p:ph idx="1"/>
          </p:nvPr>
        </p:nvSpPr>
        <p:spPr/>
        <p:txBody>
          <a:bodyPr>
            <a:normAutofit/>
          </a:bodyPr>
          <a:lstStyle/>
          <a:p>
            <a:pPr marL="0" indent="0">
              <a:buNone/>
            </a:pPr>
            <a:r>
              <a:rPr lang="en-US" sz="2400" dirty="0" smtClean="0">
                <a:latin typeface="Calibri (Body)"/>
              </a:rPr>
              <a:t>Kernel </a:t>
            </a:r>
            <a:r>
              <a:rPr lang="vi-VN" sz="2400" dirty="0" smtClean="0">
                <a:latin typeface="Calibri (Body)"/>
              </a:rPr>
              <a:t>tạo </a:t>
            </a:r>
            <a:r>
              <a:rPr lang="vi-VN" sz="2400" dirty="0">
                <a:latin typeface="Calibri (Body)"/>
              </a:rPr>
              <a:t>một process đầu tiên, có số hiệu tiến trình (PID) là 1, và gọi tiến trình này là "init</a:t>
            </a:r>
            <a:r>
              <a:rPr lang="vi-VN" sz="2400" dirty="0" smtClean="0">
                <a:latin typeface="Calibri (Body)"/>
              </a:rPr>
              <a:t>".</a:t>
            </a:r>
            <a:endParaRPr lang="en-US" sz="2400" dirty="0">
              <a:latin typeface="Calibri (Body)"/>
            </a:endParaRPr>
          </a:p>
          <a:p>
            <a:pPr marL="0" indent="0">
              <a:buNone/>
            </a:pPr>
            <a:r>
              <a:rPr lang="vi-VN" sz="2400" dirty="0" smtClean="0">
                <a:latin typeface="Calibri (Body)"/>
              </a:rPr>
              <a:t>Chương </a:t>
            </a:r>
            <a:r>
              <a:rPr lang="vi-VN" sz="2400" dirty="0">
                <a:latin typeface="Calibri (Body)"/>
              </a:rPr>
              <a:t>trình có thể khởi chạy một chương trình khác được diễn giải trong cơ chế process gọi là process cha sinh ra process con</a:t>
            </a:r>
            <a:r>
              <a:rPr lang="vi-VN" sz="2400" dirty="0" smtClean="0">
                <a:latin typeface="Calibri (Body)"/>
              </a:rPr>
              <a:t>.</a:t>
            </a:r>
            <a:endParaRPr lang="en-US" sz="2400" dirty="0" smtClean="0">
              <a:latin typeface="Calibri (Body)"/>
            </a:endParaRPr>
          </a:p>
          <a:p>
            <a:pPr marL="0" indent="0">
              <a:buNone/>
            </a:pPr>
            <a:r>
              <a:rPr lang="en-US" sz="2400" dirty="0">
                <a:latin typeface="Calibri (Body)"/>
              </a:rPr>
              <a:t>Kernel sẽ duy </a:t>
            </a:r>
            <a:r>
              <a:rPr lang="en-US" sz="2400" dirty="0" err="1">
                <a:latin typeface="Calibri (Body)"/>
              </a:rPr>
              <a:t>trì</a:t>
            </a:r>
            <a:r>
              <a:rPr lang="en-US" sz="2400" dirty="0">
                <a:latin typeface="Calibri (Body)"/>
              </a:rPr>
              <a:t> </a:t>
            </a:r>
            <a:r>
              <a:rPr lang="en-US" sz="2400" dirty="0" err="1">
                <a:latin typeface="Calibri (Body)"/>
              </a:rPr>
              <a:t>thông</a:t>
            </a:r>
            <a:r>
              <a:rPr lang="en-US" sz="2400" dirty="0">
                <a:latin typeface="Calibri (Body)"/>
              </a:rPr>
              <a:t> tin </a:t>
            </a:r>
            <a:r>
              <a:rPr lang="en-US" sz="2400" dirty="0" err="1">
                <a:latin typeface="Calibri (Body)"/>
              </a:rPr>
              <a:t>về</a:t>
            </a:r>
            <a:r>
              <a:rPr lang="en-US" sz="2400" dirty="0">
                <a:latin typeface="Calibri (Body)"/>
              </a:rPr>
              <a:t> mỗi </a:t>
            </a:r>
            <a:r>
              <a:rPr lang="en-US" sz="2400" dirty="0" err="1">
                <a:latin typeface="Calibri (Body)"/>
              </a:rPr>
              <a:t>một</a:t>
            </a:r>
            <a:r>
              <a:rPr lang="en-US" sz="2400" dirty="0">
                <a:latin typeface="Calibri (Body)"/>
              </a:rPr>
              <a:t> process.</a:t>
            </a:r>
            <a:endParaRPr lang="en-US" sz="2400" dirty="0" smtClean="0">
              <a:latin typeface="Calibri (Body)"/>
            </a:endParaRPr>
          </a:p>
          <a:p>
            <a:endParaRPr lang="en-US" sz="2400" dirty="0">
              <a:latin typeface="Calibri (Body)"/>
            </a:endParaRPr>
          </a:p>
        </p:txBody>
      </p:sp>
    </p:spTree>
    <p:extLst>
      <p:ext uri="{BB962C8B-B14F-4D97-AF65-F5344CB8AC3E}">
        <p14:creationId xmlns:p14="http://schemas.microsoft.com/office/powerpoint/2010/main" val="96796209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vi-VN" sz="4400" dirty="0" smtClean="0">
                <a:latin typeface="Calibri Light (Headings)"/>
              </a:rPr>
              <a:t>Process </a:t>
            </a:r>
            <a:r>
              <a:rPr lang="vi-VN" sz="4400" dirty="0">
                <a:latin typeface="Calibri Light (Headings)"/>
              </a:rPr>
              <a:t>trong linux hoạt đông như </a:t>
            </a:r>
            <a:r>
              <a:rPr lang="vi-VN" sz="4400" dirty="0" smtClean="0">
                <a:latin typeface="Calibri Light (Headings)"/>
              </a:rPr>
              <a:t>nào?</a:t>
            </a:r>
            <a:endParaRPr lang="en-US" sz="4400" dirty="0">
              <a:effectLst/>
              <a:latin typeface="Calibri Light (Headings)"/>
            </a:endParaRPr>
          </a:p>
        </p:txBody>
      </p:sp>
      <p:sp>
        <p:nvSpPr>
          <p:cNvPr id="3" name="Content Placeholder 2"/>
          <p:cNvSpPr>
            <a:spLocks noGrp="1"/>
          </p:cNvSpPr>
          <p:nvPr>
            <p:ph idx="1"/>
          </p:nvPr>
        </p:nvSpPr>
        <p:spPr/>
        <p:txBody>
          <a:bodyPr>
            <a:normAutofit/>
          </a:bodyPr>
          <a:lstStyle/>
          <a:p>
            <a:pPr marL="0" indent="0">
              <a:buNone/>
            </a:pPr>
            <a:r>
              <a:rPr lang="en-US" sz="2800" dirty="0" smtClean="0"/>
              <a:t>Theo dõi tiến trình với </a:t>
            </a:r>
            <a:r>
              <a:rPr lang="en-US" sz="2800" b="1" dirty="0" err="1" smtClean="0"/>
              <a:t>ps</a:t>
            </a:r>
            <a:r>
              <a:rPr lang="en-US" sz="2800" b="1" dirty="0" smtClean="0"/>
              <a:t> </a:t>
            </a:r>
            <a:endParaRPr lang="en-US" sz="2800" dirty="0" smtClean="0"/>
          </a:p>
          <a:p>
            <a:pPr marL="0" indent="0">
              <a:buNone/>
            </a:pPr>
            <a:r>
              <a:rPr lang="en-US" sz="2400" dirty="0" err="1" smtClean="0">
                <a:cs typeface="Courier New" panose="02070309020205020404" pitchFamily="49" charset="0"/>
              </a:rPr>
              <a:t>Câu</a:t>
            </a:r>
            <a:r>
              <a:rPr lang="en-US" sz="2400" dirty="0" smtClean="0">
                <a:cs typeface="Courier New" panose="02070309020205020404" pitchFamily="49" charset="0"/>
              </a:rPr>
              <a:t> lệnh</a:t>
            </a:r>
            <a:r>
              <a:rPr lang="en-US" sz="2400" dirty="0" smtClean="0">
                <a:latin typeface="Courier New" panose="02070309020205020404" pitchFamily="49" charset="0"/>
                <a:cs typeface="Courier New" panose="02070309020205020404" pitchFamily="49" charset="0"/>
              </a:rPr>
              <a:t>: </a:t>
            </a:r>
            <a:r>
              <a:rPr lang="en-US" sz="2400" b="1" dirty="0" err="1" smtClean="0">
                <a:latin typeface="Courier New" panose="02070309020205020404" pitchFamily="49" charset="0"/>
                <a:cs typeface="Courier New" panose="02070309020205020404" pitchFamily="49" charset="0"/>
              </a:rPr>
              <a:t>ps</a:t>
            </a:r>
            <a:r>
              <a:rPr lang="en-US" sz="2400" b="1" dirty="0" smtClean="0">
                <a:latin typeface="Courier New" panose="02070309020205020404" pitchFamily="49" charset="0"/>
                <a:cs typeface="Courier New" panose="02070309020205020404" pitchFamily="49" charset="0"/>
              </a:rPr>
              <a:t> [option]</a:t>
            </a:r>
          </a:p>
          <a:p>
            <a:pPr marL="0" indent="0">
              <a:buNone/>
            </a:pPr>
            <a:endParaRPr lang="en-US" sz="2400" b="1" dirty="0">
              <a:latin typeface="Courier New" panose="02070309020205020404" pitchFamily="49" charset="0"/>
              <a:cs typeface="Courier New" panose="02070309020205020404" pitchFamily="49" charset="0"/>
            </a:endParaRPr>
          </a:p>
        </p:txBody>
      </p:sp>
      <p:pic>
        <p:nvPicPr>
          <p:cNvPr id="4" name="Picture 3"/>
          <p:cNvPicPr>
            <a:picLocks noChangeAspect="1"/>
          </p:cNvPicPr>
          <p:nvPr/>
        </p:nvPicPr>
        <p:blipFill>
          <a:blip r:embed="rId3"/>
          <a:stretch>
            <a:fillRect/>
          </a:stretch>
        </p:blipFill>
        <p:spPr>
          <a:xfrm>
            <a:off x="1097280" y="3708390"/>
            <a:ext cx="4578391" cy="1796584"/>
          </a:xfrm>
          <a:prstGeom prst="rect">
            <a:avLst/>
          </a:prstGeom>
        </p:spPr>
      </p:pic>
      <p:sp>
        <p:nvSpPr>
          <p:cNvPr id="5" name="TextBox 4"/>
          <p:cNvSpPr txBox="1"/>
          <p:nvPr/>
        </p:nvSpPr>
        <p:spPr>
          <a:xfrm>
            <a:off x="6126480" y="2133601"/>
            <a:ext cx="5523653" cy="830997"/>
          </a:xfrm>
          <a:prstGeom prst="rect">
            <a:avLst/>
          </a:prstGeom>
          <a:noFill/>
        </p:spPr>
        <p:txBody>
          <a:bodyPr wrap="square" rtlCol="0">
            <a:spAutoFit/>
          </a:bodyPr>
          <a:lstStyle/>
          <a:p>
            <a:r>
              <a:rPr lang="en-US" sz="2400" dirty="0" err="1" smtClean="0"/>
              <a:t>ps</a:t>
            </a:r>
            <a:r>
              <a:rPr lang="en-US" sz="2400" dirty="0" smtClean="0"/>
              <a:t> </a:t>
            </a:r>
            <a:r>
              <a:rPr lang="en-US" sz="2400" dirty="0" err="1" smtClean="0"/>
              <a:t>chỉ</a:t>
            </a:r>
            <a:r>
              <a:rPr lang="en-US" sz="2400" dirty="0" smtClean="0"/>
              <a:t> hiển thị </a:t>
            </a:r>
            <a:r>
              <a:rPr lang="en-US" sz="2400" dirty="0" err="1" smtClean="0"/>
              <a:t>thông</a:t>
            </a:r>
            <a:r>
              <a:rPr lang="en-US" sz="2400" dirty="0" smtClean="0"/>
              <a:t> tin </a:t>
            </a:r>
            <a:r>
              <a:rPr lang="en-US" sz="2400" dirty="0" err="1" smtClean="0"/>
              <a:t>của</a:t>
            </a:r>
            <a:r>
              <a:rPr lang="en-US" sz="2400" dirty="0" smtClean="0"/>
              <a:t> terminal session </a:t>
            </a:r>
            <a:r>
              <a:rPr lang="en-US" sz="2400" dirty="0" err="1" smtClean="0"/>
              <a:t>hiện</a:t>
            </a:r>
            <a:r>
              <a:rPr lang="en-US" sz="2400" dirty="0" smtClean="0"/>
              <a:t> tại</a:t>
            </a:r>
            <a:endParaRPr lang="en-US" sz="2400" dirty="0"/>
          </a:p>
        </p:txBody>
      </p:sp>
      <p:graphicFrame>
        <p:nvGraphicFramePr>
          <p:cNvPr id="6" name="Table 5"/>
          <p:cNvGraphicFramePr>
            <a:graphicFrameLocks noGrp="1"/>
          </p:cNvGraphicFramePr>
          <p:nvPr>
            <p:extLst>
              <p:ext uri="{D42A27DB-BD31-4B8C-83A1-F6EECF244321}">
                <p14:modId xmlns:p14="http://schemas.microsoft.com/office/powerpoint/2010/main" val="670428826"/>
              </p:ext>
            </p:extLst>
          </p:nvPr>
        </p:nvGraphicFramePr>
        <p:xfrm>
          <a:off x="6129866" y="3252464"/>
          <a:ext cx="5384800" cy="2926080"/>
        </p:xfrm>
        <a:graphic>
          <a:graphicData uri="http://schemas.openxmlformats.org/drawingml/2006/table">
            <a:tbl>
              <a:tblPr firstRow="1" bandRow="1">
                <a:tableStyleId>{69CF1AB2-1976-4502-BF36-3FF5EA218861}</a:tableStyleId>
              </a:tblPr>
              <a:tblGrid>
                <a:gridCol w="1119421">
                  <a:extLst>
                    <a:ext uri="{9D8B030D-6E8A-4147-A177-3AD203B41FA5}">
                      <a16:colId xmlns:a16="http://schemas.microsoft.com/office/drawing/2014/main" val="3078174135"/>
                    </a:ext>
                  </a:extLst>
                </a:gridCol>
                <a:gridCol w="4265379">
                  <a:extLst>
                    <a:ext uri="{9D8B030D-6E8A-4147-A177-3AD203B41FA5}">
                      <a16:colId xmlns:a16="http://schemas.microsoft.com/office/drawing/2014/main" val="1621174583"/>
                    </a:ext>
                  </a:extLst>
                </a:gridCol>
              </a:tblGrid>
              <a:tr h="350341">
                <a:tc>
                  <a:txBody>
                    <a:bodyPr/>
                    <a:lstStyle/>
                    <a:p>
                      <a:pPr algn="l"/>
                      <a:r>
                        <a:rPr lang="en-US" sz="2400" b="1" dirty="0" smtClean="0"/>
                        <a:t>PID</a:t>
                      </a:r>
                      <a:endParaRPr lang="en-US" sz="2400" b="1" dirty="0"/>
                    </a:p>
                  </a:txBody>
                  <a:tcPr/>
                </a:tc>
                <a:tc>
                  <a:txBody>
                    <a:bodyPr/>
                    <a:lstStyle/>
                    <a:p>
                      <a:r>
                        <a:rPr lang="en-US" sz="2400" b="0" dirty="0" smtClean="0"/>
                        <a:t>Id </a:t>
                      </a:r>
                      <a:r>
                        <a:rPr lang="en-US" sz="2400" b="0" dirty="0" err="1" smtClean="0"/>
                        <a:t>của</a:t>
                      </a:r>
                      <a:r>
                        <a:rPr lang="en-US" sz="2400" b="0" baseline="0" dirty="0" smtClean="0"/>
                        <a:t> tiến trình</a:t>
                      </a:r>
                      <a:endParaRPr lang="en-US" sz="2400" b="0" dirty="0"/>
                    </a:p>
                  </a:txBody>
                  <a:tcPr/>
                </a:tc>
                <a:extLst>
                  <a:ext uri="{0D108BD9-81ED-4DB2-BD59-A6C34878D82A}">
                    <a16:rowId xmlns:a16="http://schemas.microsoft.com/office/drawing/2014/main" val="754128358"/>
                  </a:ext>
                </a:extLst>
              </a:tr>
              <a:tr h="604698">
                <a:tc>
                  <a:txBody>
                    <a:bodyPr/>
                    <a:lstStyle/>
                    <a:p>
                      <a:pPr algn="l"/>
                      <a:r>
                        <a:rPr lang="en-US" sz="2400" b="1" dirty="0" smtClean="0"/>
                        <a:t>TTY</a:t>
                      </a:r>
                      <a:endParaRPr lang="en-US" sz="2400" b="1" dirty="0"/>
                    </a:p>
                  </a:txBody>
                  <a:tcPr/>
                </a:tc>
                <a:tc>
                  <a:txBody>
                    <a:bodyPr/>
                    <a:lstStyle/>
                    <a:p>
                      <a:r>
                        <a:rPr lang="en-US" sz="2400" dirty="0" err="1" smtClean="0"/>
                        <a:t>Thông</a:t>
                      </a:r>
                      <a:r>
                        <a:rPr lang="en-US" sz="2400" baseline="0" dirty="0" smtClean="0"/>
                        <a:t> tin terminal đang chạy process đó</a:t>
                      </a:r>
                      <a:endParaRPr lang="en-US" sz="2400" dirty="0"/>
                    </a:p>
                  </a:txBody>
                  <a:tcPr/>
                </a:tc>
                <a:extLst>
                  <a:ext uri="{0D108BD9-81ED-4DB2-BD59-A6C34878D82A}">
                    <a16:rowId xmlns:a16="http://schemas.microsoft.com/office/drawing/2014/main" val="3225639597"/>
                  </a:ext>
                </a:extLst>
              </a:tr>
              <a:tr h="604698">
                <a:tc>
                  <a:txBody>
                    <a:bodyPr/>
                    <a:lstStyle/>
                    <a:p>
                      <a:pPr algn="l"/>
                      <a:r>
                        <a:rPr lang="en-US" sz="2400" b="1" dirty="0" smtClean="0"/>
                        <a:t>TIME</a:t>
                      </a:r>
                      <a:endParaRPr lang="en-US" sz="2400" b="1" dirty="0"/>
                    </a:p>
                  </a:txBody>
                  <a:tcPr/>
                </a:tc>
                <a:tc>
                  <a:txBody>
                    <a:bodyPr/>
                    <a:lstStyle/>
                    <a:p>
                      <a:r>
                        <a:rPr lang="en-US" sz="2400" dirty="0" err="1" smtClean="0"/>
                        <a:t>Thời</a:t>
                      </a:r>
                      <a:r>
                        <a:rPr lang="en-US" sz="2400" baseline="0" dirty="0" smtClean="0"/>
                        <a:t> </a:t>
                      </a:r>
                      <a:r>
                        <a:rPr lang="en-US" sz="2400" baseline="0" dirty="0" err="1" smtClean="0"/>
                        <a:t>gian</a:t>
                      </a:r>
                      <a:r>
                        <a:rPr lang="en-US" sz="2400" baseline="0" dirty="0" smtClean="0"/>
                        <a:t> </a:t>
                      </a:r>
                      <a:r>
                        <a:rPr lang="en-US" sz="2400" baseline="0" dirty="0" err="1" smtClean="0"/>
                        <a:t>chiếm</a:t>
                      </a:r>
                      <a:r>
                        <a:rPr lang="en-US" sz="2400" baseline="0" dirty="0" smtClean="0"/>
                        <a:t> CPU </a:t>
                      </a:r>
                      <a:r>
                        <a:rPr lang="en-US" sz="2400" baseline="0" dirty="0" err="1" smtClean="0"/>
                        <a:t>của</a:t>
                      </a:r>
                      <a:r>
                        <a:rPr lang="en-US" sz="2400" baseline="0" dirty="0" smtClean="0"/>
                        <a:t> process </a:t>
                      </a:r>
                      <a:r>
                        <a:rPr lang="en-US" sz="2400" baseline="0" dirty="0" err="1" smtClean="0"/>
                        <a:t>tương</a:t>
                      </a:r>
                      <a:r>
                        <a:rPr lang="en-US" sz="2400" baseline="0" dirty="0" smtClean="0"/>
                        <a:t> ứng </a:t>
                      </a:r>
                      <a:endParaRPr lang="en-US" sz="2400" dirty="0"/>
                    </a:p>
                  </a:txBody>
                  <a:tcPr/>
                </a:tc>
                <a:extLst>
                  <a:ext uri="{0D108BD9-81ED-4DB2-BD59-A6C34878D82A}">
                    <a16:rowId xmlns:a16="http://schemas.microsoft.com/office/drawing/2014/main" val="82464662"/>
                  </a:ext>
                </a:extLst>
              </a:tr>
              <a:tr h="350341">
                <a:tc>
                  <a:txBody>
                    <a:bodyPr/>
                    <a:lstStyle/>
                    <a:p>
                      <a:pPr algn="l"/>
                      <a:r>
                        <a:rPr lang="en-US" sz="2400" b="1" dirty="0" smtClean="0"/>
                        <a:t>CMD</a:t>
                      </a:r>
                      <a:endParaRPr lang="en-US" sz="2400" b="1" dirty="0"/>
                    </a:p>
                  </a:txBody>
                  <a:tcPr/>
                </a:tc>
                <a:tc>
                  <a:txBody>
                    <a:bodyPr/>
                    <a:lstStyle/>
                    <a:p>
                      <a:r>
                        <a:rPr lang="en-US" sz="2400" dirty="0" err="1" smtClean="0"/>
                        <a:t>Câu</a:t>
                      </a:r>
                      <a:r>
                        <a:rPr lang="en-US" sz="2400" baseline="0" dirty="0" smtClean="0"/>
                        <a:t> lệnh </a:t>
                      </a:r>
                      <a:r>
                        <a:rPr lang="en-US" sz="2400" baseline="0" dirty="0" err="1" smtClean="0"/>
                        <a:t>để</a:t>
                      </a:r>
                      <a:r>
                        <a:rPr lang="en-US" sz="2400" baseline="0" dirty="0" smtClean="0"/>
                        <a:t> </a:t>
                      </a:r>
                      <a:r>
                        <a:rPr lang="en-US" sz="2400" baseline="0" dirty="0" err="1" smtClean="0"/>
                        <a:t>thực</a:t>
                      </a:r>
                      <a:r>
                        <a:rPr lang="en-US" sz="2400" baseline="0" dirty="0" smtClean="0"/>
                        <a:t> </a:t>
                      </a:r>
                      <a:r>
                        <a:rPr lang="en-US" sz="2400" baseline="0" dirty="0" err="1" smtClean="0"/>
                        <a:t>hiện</a:t>
                      </a:r>
                      <a:r>
                        <a:rPr lang="en-US" sz="2400" baseline="0" dirty="0" smtClean="0"/>
                        <a:t> tiến trình đó</a:t>
                      </a:r>
                      <a:endParaRPr lang="en-US" sz="2400" dirty="0"/>
                    </a:p>
                  </a:txBody>
                  <a:tcPr/>
                </a:tc>
                <a:extLst>
                  <a:ext uri="{0D108BD9-81ED-4DB2-BD59-A6C34878D82A}">
                    <a16:rowId xmlns:a16="http://schemas.microsoft.com/office/drawing/2014/main" val="1078209226"/>
                  </a:ext>
                </a:extLst>
              </a:tr>
            </a:tbl>
          </a:graphicData>
        </a:graphic>
      </p:graphicFrame>
      <p:sp>
        <p:nvSpPr>
          <p:cNvPr id="8" name="TextBox 7"/>
          <p:cNvSpPr txBox="1"/>
          <p:nvPr/>
        </p:nvSpPr>
        <p:spPr>
          <a:xfrm>
            <a:off x="1097281" y="2964598"/>
            <a:ext cx="2932852" cy="523220"/>
          </a:xfrm>
          <a:prstGeom prst="rect">
            <a:avLst/>
          </a:prstGeom>
          <a:noFill/>
        </p:spPr>
        <p:txBody>
          <a:bodyPr wrap="square" rtlCol="0">
            <a:spAutoFit/>
          </a:bodyPr>
          <a:lstStyle/>
          <a:p>
            <a:r>
              <a:rPr lang="en-US" sz="2800" b="1" dirty="0" err="1" smtClean="0">
                <a:latin typeface="Courier New" panose="02070309020205020404" pitchFamily="49" charset="0"/>
                <a:cs typeface="Courier New" panose="02070309020205020404" pitchFamily="49" charset="0"/>
              </a:rPr>
              <a:t>ps</a:t>
            </a:r>
            <a:endParaRPr lang="en-US" sz="28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2986894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vi-VN" sz="4400" dirty="0" smtClean="0">
                <a:latin typeface="Calibri Light (Headings)"/>
              </a:rPr>
              <a:t>Process </a:t>
            </a:r>
            <a:r>
              <a:rPr lang="vi-VN" sz="4400" dirty="0">
                <a:latin typeface="Calibri Light (Headings)"/>
              </a:rPr>
              <a:t>trong linux hoạt đông như </a:t>
            </a:r>
            <a:r>
              <a:rPr lang="vi-VN" sz="4400" dirty="0" smtClean="0">
                <a:latin typeface="Calibri Light (Headings)"/>
              </a:rPr>
              <a:t>nào?</a:t>
            </a:r>
            <a:endParaRPr lang="en-US" sz="4400" dirty="0">
              <a:effectLst/>
              <a:latin typeface="Calibri Light (Headings)"/>
            </a:endParaRPr>
          </a:p>
        </p:txBody>
      </p:sp>
      <p:sp>
        <p:nvSpPr>
          <p:cNvPr id="4" name="TextBox 3"/>
          <p:cNvSpPr txBox="1"/>
          <p:nvPr/>
        </p:nvSpPr>
        <p:spPr>
          <a:xfrm>
            <a:off x="1097280" y="1845734"/>
            <a:ext cx="2932852" cy="523220"/>
          </a:xfrm>
          <a:prstGeom prst="rect">
            <a:avLst/>
          </a:prstGeom>
          <a:noFill/>
        </p:spPr>
        <p:txBody>
          <a:bodyPr wrap="square" rtlCol="0">
            <a:spAutoFit/>
          </a:bodyPr>
          <a:lstStyle/>
          <a:p>
            <a:r>
              <a:rPr lang="en-US" sz="2800" b="1" dirty="0" err="1" smtClean="0">
                <a:latin typeface="Courier New" panose="02070309020205020404" pitchFamily="49" charset="0"/>
                <a:cs typeface="Courier New" panose="02070309020205020404" pitchFamily="49" charset="0"/>
              </a:rPr>
              <a:t>ps</a:t>
            </a:r>
            <a:r>
              <a:rPr lang="en-US" sz="2800" b="1" dirty="0" smtClean="0">
                <a:latin typeface="Courier New" panose="02070309020205020404" pitchFamily="49" charset="0"/>
                <a:cs typeface="Courier New" panose="02070309020205020404" pitchFamily="49" charset="0"/>
              </a:rPr>
              <a:t> x</a:t>
            </a:r>
            <a:endParaRPr lang="en-US" sz="2800" b="1" dirty="0">
              <a:latin typeface="Courier New" panose="02070309020205020404" pitchFamily="49" charset="0"/>
              <a:cs typeface="Courier New" panose="02070309020205020404" pitchFamily="49" charset="0"/>
            </a:endParaRPr>
          </a:p>
        </p:txBody>
      </p:sp>
      <p:pic>
        <p:nvPicPr>
          <p:cNvPr id="5" name="Picture 4"/>
          <p:cNvPicPr>
            <a:picLocks noChangeAspect="1"/>
          </p:cNvPicPr>
          <p:nvPr/>
        </p:nvPicPr>
        <p:blipFill>
          <a:blip r:embed="rId3"/>
          <a:stretch>
            <a:fillRect/>
          </a:stretch>
        </p:blipFill>
        <p:spPr>
          <a:xfrm>
            <a:off x="1097280" y="2608602"/>
            <a:ext cx="8354591" cy="2724530"/>
          </a:xfrm>
          <a:prstGeom prst="rect">
            <a:avLst/>
          </a:prstGeom>
        </p:spPr>
      </p:pic>
      <p:sp>
        <p:nvSpPr>
          <p:cNvPr id="6" name="TextBox 5"/>
          <p:cNvSpPr txBox="1"/>
          <p:nvPr/>
        </p:nvSpPr>
        <p:spPr>
          <a:xfrm>
            <a:off x="9668933" y="2608602"/>
            <a:ext cx="2523067" cy="1938992"/>
          </a:xfrm>
          <a:prstGeom prst="rect">
            <a:avLst/>
          </a:prstGeom>
          <a:noFill/>
        </p:spPr>
        <p:txBody>
          <a:bodyPr wrap="square" rtlCol="0">
            <a:spAutoFit/>
          </a:bodyPr>
          <a:lstStyle/>
          <a:p>
            <a:pPr lvl="0" eaLnBrk="0" fontAlgn="base" hangingPunct="0">
              <a:spcBef>
                <a:spcPct val="0"/>
              </a:spcBef>
              <a:spcAft>
                <a:spcPct val="0"/>
              </a:spcAft>
            </a:pPr>
            <a:r>
              <a:rPr kumimoji="0" lang="en-US" altLang="en-US" sz="2400" b="1" i="0" u="none" strike="noStrike" cap="none" normalizeH="0" baseline="0" dirty="0" smtClean="0">
                <a:ln>
                  <a:noFill/>
                </a:ln>
                <a:solidFill>
                  <a:srgbClr val="1B1B1B"/>
                </a:solidFill>
                <a:effectLst/>
              </a:rPr>
              <a:t>STAT</a:t>
            </a:r>
            <a:r>
              <a:rPr lang="en-US" altLang="en-US" sz="2400" b="1" dirty="0">
                <a:solidFill>
                  <a:srgbClr val="1B1B1B"/>
                </a:solidFill>
              </a:rPr>
              <a:t> </a:t>
            </a:r>
            <a:r>
              <a:rPr lang="en-US" altLang="en-US" sz="2400" dirty="0">
                <a:solidFill>
                  <a:srgbClr val="1B1B1B"/>
                </a:solidFill>
              </a:rPr>
              <a:t>mới xuất </a:t>
            </a:r>
            <a:r>
              <a:rPr lang="en-US" altLang="en-US" sz="2400" dirty="0" err="1">
                <a:solidFill>
                  <a:srgbClr val="1B1B1B"/>
                </a:solidFill>
              </a:rPr>
              <a:t>hiện</a:t>
            </a:r>
            <a:r>
              <a:rPr lang="en-US" altLang="en-US" sz="2400" dirty="0">
                <a:solidFill>
                  <a:srgbClr val="1B1B1B"/>
                </a:solidFill>
              </a:rPr>
              <a:t>, </a:t>
            </a:r>
            <a:r>
              <a:rPr lang="en-US" altLang="en-US" sz="2400" dirty="0" err="1">
                <a:solidFill>
                  <a:srgbClr val="1B1B1B"/>
                </a:solidFill>
              </a:rPr>
              <a:t>viết</a:t>
            </a:r>
            <a:r>
              <a:rPr lang="en-US" altLang="en-US" sz="2400" dirty="0">
                <a:solidFill>
                  <a:srgbClr val="1B1B1B"/>
                </a:solidFill>
              </a:rPr>
              <a:t> tắt </a:t>
            </a:r>
            <a:r>
              <a:rPr lang="en-US" altLang="en-US" sz="2400" dirty="0" err="1">
                <a:solidFill>
                  <a:srgbClr val="1B1B1B"/>
                </a:solidFill>
              </a:rPr>
              <a:t>của</a:t>
            </a:r>
            <a:r>
              <a:rPr lang="en-US" altLang="en-US" sz="2400" dirty="0">
                <a:solidFill>
                  <a:srgbClr val="1B1B1B"/>
                </a:solidFill>
              </a:rPr>
              <a:t> </a:t>
            </a:r>
            <a:r>
              <a:rPr lang="en-US" altLang="en-US" sz="2400" b="1" dirty="0">
                <a:solidFill>
                  <a:srgbClr val="1B1B1B"/>
                </a:solidFill>
              </a:rPr>
              <a:t>state</a:t>
            </a:r>
            <a:r>
              <a:rPr lang="en-US" altLang="en-US" sz="2400" dirty="0">
                <a:solidFill>
                  <a:srgbClr val="1B1B1B"/>
                </a:solidFill>
              </a:rPr>
              <a:t> </a:t>
            </a:r>
            <a:r>
              <a:rPr lang="en-US" altLang="en-US" sz="2400" dirty="0" err="1">
                <a:solidFill>
                  <a:srgbClr val="1B1B1B"/>
                </a:solidFill>
              </a:rPr>
              <a:t>để</a:t>
            </a:r>
            <a:r>
              <a:rPr lang="en-US" altLang="en-US" sz="2400" dirty="0">
                <a:solidFill>
                  <a:srgbClr val="1B1B1B"/>
                </a:solidFill>
              </a:rPr>
              <a:t> </a:t>
            </a:r>
            <a:r>
              <a:rPr lang="en-US" altLang="en-US" sz="2400" dirty="0" err="1">
                <a:solidFill>
                  <a:srgbClr val="1B1B1B"/>
                </a:solidFill>
              </a:rPr>
              <a:t>chỉ</a:t>
            </a:r>
            <a:r>
              <a:rPr lang="en-US" altLang="en-US" sz="2400" dirty="0">
                <a:solidFill>
                  <a:srgbClr val="1B1B1B"/>
                </a:solidFill>
              </a:rPr>
              <a:t> trạng </a:t>
            </a:r>
            <a:r>
              <a:rPr lang="en-US" altLang="en-US" sz="2400" dirty="0" err="1">
                <a:solidFill>
                  <a:srgbClr val="1B1B1B"/>
                </a:solidFill>
              </a:rPr>
              <a:t>thái</a:t>
            </a:r>
            <a:r>
              <a:rPr lang="en-US" altLang="en-US" sz="2400" dirty="0">
                <a:solidFill>
                  <a:srgbClr val="1B1B1B"/>
                </a:solidFill>
              </a:rPr>
              <a:t> </a:t>
            </a:r>
            <a:r>
              <a:rPr lang="en-US" altLang="en-US" sz="2400" dirty="0" err="1">
                <a:solidFill>
                  <a:srgbClr val="1B1B1B"/>
                </a:solidFill>
              </a:rPr>
              <a:t>của</a:t>
            </a:r>
            <a:r>
              <a:rPr lang="en-US" altLang="en-US" sz="2400" dirty="0">
                <a:solidFill>
                  <a:srgbClr val="1B1B1B"/>
                </a:solidFill>
              </a:rPr>
              <a:t> process </a:t>
            </a:r>
            <a:r>
              <a:rPr lang="en-US" altLang="en-US" sz="2400" dirty="0" err="1">
                <a:solidFill>
                  <a:srgbClr val="1B1B1B"/>
                </a:solidFill>
              </a:rPr>
              <a:t>tương</a:t>
            </a:r>
            <a:r>
              <a:rPr lang="en-US" altLang="en-US" sz="2400" dirty="0">
                <a:solidFill>
                  <a:srgbClr val="1B1B1B"/>
                </a:solidFill>
              </a:rPr>
              <a:t> ứng</a:t>
            </a:r>
            <a:r>
              <a:rPr kumimoji="0" lang="en-US" altLang="en-US" sz="2400" b="0" i="0" u="none" strike="noStrike" cap="none" normalizeH="0" baseline="0" dirty="0" smtClean="0">
                <a:ln>
                  <a:noFill/>
                </a:ln>
                <a:solidFill>
                  <a:schemeClr val="tx1"/>
                </a:solidFill>
                <a:effectLst/>
              </a:rPr>
              <a:t> </a:t>
            </a:r>
          </a:p>
        </p:txBody>
      </p:sp>
      <p:sp>
        <p:nvSpPr>
          <p:cNvPr id="7" name="Rectangle 1"/>
          <p:cNvSpPr>
            <a:spLocks noChangeArrowheads="1"/>
          </p:cNvSpPr>
          <p:nvPr/>
        </p:nvSpPr>
        <p:spPr bwMode="auto">
          <a:xfrm>
            <a:off x="0" y="43934"/>
            <a:ext cx="184731" cy="369332"/>
          </a:xfrm>
          <a:prstGeom prst="rect">
            <a:avLst/>
          </a:prstGeom>
          <a:solidFill>
            <a:srgbClr val="EEEEE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7261811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450757"/>
          </a:xfrm>
        </p:spPr>
        <p:txBody>
          <a:bodyPr>
            <a:normAutofit/>
          </a:bodyPr>
          <a:lstStyle/>
          <a:p>
            <a:r>
              <a:rPr lang="vi-VN" sz="4400" dirty="0" smtClean="0">
                <a:latin typeface="Calibri Light (Headings)"/>
              </a:rPr>
              <a:t>Process </a:t>
            </a:r>
            <a:r>
              <a:rPr lang="vi-VN" sz="4400" dirty="0">
                <a:latin typeface="Calibri Light (Headings)"/>
              </a:rPr>
              <a:t>trong linux hoạt đông như </a:t>
            </a:r>
            <a:r>
              <a:rPr lang="vi-VN" sz="4400" dirty="0" smtClean="0">
                <a:latin typeface="Calibri Light (Headings)"/>
              </a:rPr>
              <a:t>nào?</a:t>
            </a:r>
            <a:endParaRPr lang="en-US" sz="4400" dirty="0">
              <a:effectLst/>
              <a:latin typeface="Calibri Light (Headings)"/>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859167531"/>
              </p:ext>
            </p:extLst>
          </p:nvPr>
        </p:nvGraphicFramePr>
        <p:xfrm>
          <a:off x="1097280" y="1737360"/>
          <a:ext cx="10602351" cy="4389120"/>
        </p:xfrm>
        <a:graphic>
          <a:graphicData uri="http://schemas.openxmlformats.org/drawingml/2006/table">
            <a:tbl>
              <a:tblPr firstRow="1" bandRow="1">
                <a:tableStyleId>{5C22544A-7EE6-4342-B048-85BDC9FD1C3A}</a:tableStyleId>
              </a:tblPr>
              <a:tblGrid>
                <a:gridCol w="1716258">
                  <a:extLst>
                    <a:ext uri="{9D8B030D-6E8A-4147-A177-3AD203B41FA5}">
                      <a16:colId xmlns:a16="http://schemas.microsoft.com/office/drawing/2014/main" val="76531159"/>
                    </a:ext>
                  </a:extLst>
                </a:gridCol>
                <a:gridCol w="8886093">
                  <a:extLst>
                    <a:ext uri="{9D8B030D-6E8A-4147-A177-3AD203B41FA5}">
                      <a16:colId xmlns:a16="http://schemas.microsoft.com/office/drawing/2014/main" val="1175597224"/>
                    </a:ext>
                  </a:extLst>
                </a:gridCol>
              </a:tblGrid>
              <a:tr h="370840">
                <a:tc>
                  <a:txBody>
                    <a:bodyPr/>
                    <a:lstStyle/>
                    <a:p>
                      <a:r>
                        <a:rPr lang="en-US" sz="2400" dirty="0" smtClean="0">
                          <a:latin typeface="Calibri (Body)"/>
                        </a:rPr>
                        <a:t>Trạng</a:t>
                      </a:r>
                      <a:r>
                        <a:rPr lang="en-US" sz="2400" baseline="0" dirty="0" smtClean="0">
                          <a:latin typeface="Calibri (Body)"/>
                        </a:rPr>
                        <a:t> </a:t>
                      </a:r>
                      <a:r>
                        <a:rPr lang="en-US" sz="2400" baseline="0" dirty="0" err="1" smtClean="0">
                          <a:latin typeface="Calibri (Body)"/>
                        </a:rPr>
                        <a:t>thái</a:t>
                      </a:r>
                      <a:endParaRPr lang="en-US" sz="2400" dirty="0">
                        <a:latin typeface="Calibri (Body)"/>
                      </a:endParaRPr>
                    </a:p>
                  </a:txBody>
                  <a:tcPr/>
                </a:tc>
                <a:tc>
                  <a:txBody>
                    <a:bodyPr/>
                    <a:lstStyle/>
                    <a:p>
                      <a:r>
                        <a:rPr lang="en-US" sz="2400" dirty="0" smtClean="0">
                          <a:latin typeface="Calibri (Body)"/>
                        </a:rPr>
                        <a:t>Ý</a:t>
                      </a:r>
                      <a:r>
                        <a:rPr lang="en-US" sz="2400" baseline="0" dirty="0" smtClean="0">
                          <a:latin typeface="Calibri (Body)"/>
                        </a:rPr>
                        <a:t> nghĩ </a:t>
                      </a:r>
                      <a:endParaRPr lang="en-US" sz="2400" dirty="0">
                        <a:latin typeface="Calibri (Body)"/>
                      </a:endParaRPr>
                    </a:p>
                  </a:txBody>
                  <a:tcPr/>
                </a:tc>
                <a:extLst>
                  <a:ext uri="{0D108BD9-81ED-4DB2-BD59-A6C34878D82A}">
                    <a16:rowId xmlns:a16="http://schemas.microsoft.com/office/drawing/2014/main" val="1100113858"/>
                  </a:ext>
                </a:extLst>
              </a:tr>
              <a:tr h="370840">
                <a:tc>
                  <a:txBody>
                    <a:bodyPr/>
                    <a:lstStyle/>
                    <a:p>
                      <a:pPr algn="ctr" fontAlgn="t"/>
                      <a:r>
                        <a:rPr lang="en-US" sz="2400" b="1" dirty="0">
                          <a:effectLst/>
                          <a:latin typeface="Calibri (Body)"/>
                        </a:rPr>
                        <a:t>R</a:t>
                      </a:r>
                    </a:p>
                  </a:txBody>
                  <a:tcPr/>
                </a:tc>
                <a:tc>
                  <a:txBody>
                    <a:bodyPr/>
                    <a:lstStyle/>
                    <a:p>
                      <a:pPr fontAlgn="t"/>
                      <a:r>
                        <a:rPr lang="en-US" sz="2400" dirty="0">
                          <a:effectLst/>
                          <a:latin typeface="Calibri (Body)"/>
                        </a:rPr>
                        <a:t>Running. Process đang chạy hoặc sẵn </a:t>
                      </a:r>
                      <a:r>
                        <a:rPr lang="en-US" sz="2400" dirty="0" err="1">
                          <a:effectLst/>
                          <a:latin typeface="Calibri (Body)"/>
                        </a:rPr>
                        <a:t>sàng</a:t>
                      </a:r>
                      <a:r>
                        <a:rPr lang="en-US" sz="2400" dirty="0">
                          <a:effectLst/>
                          <a:latin typeface="Calibri (Body)"/>
                        </a:rPr>
                        <a:t> </a:t>
                      </a:r>
                      <a:r>
                        <a:rPr lang="en-US" sz="2400" dirty="0" err="1">
                          <a:effectLst/>
                          <a:latin typeface="Calibri (Body)"/>
                        </a:rPr>
                        <a:t>để</a:t>
                      </a:r>
                      <a:r>
                        <a:rPr lang="en-US" sz="2400" dirty="0">
                          <a:effectLst/>
                          <a:latin typeface="Calibri (Body)"/>
                        </a:rPr>
                        <a:t> chạy</a:t>
                      </a:r>
                    </a:p>
                  </a:txBody>
                  <a:tcPr/>
                </a:tc>
                <a:extLst>
                  <a:ext uri="{0D108BD9-81ED-4DB2-BD59-A6C34878D82A}">
                    <a16:rowId xmlns:a16="http://schemas.microsoft.com/office/drawing/2014/main" val="3252829715"/>
                  </a:ext>
                </a:extLst>
              </a:tr>
              <a:tr h="370840">
                <a:tc>
                  <a:txBody>
                    <a:bodyPr/>
                    <a:lstStyle/>
                    <a:p>
                      <a:pPr algn="ctr" fontAlgn="t"/>
                      <a:r>
                        <a:rPr lang="en-US" sz="2400" b="1">
                          <a:effectLst/>
                          <a:latin typeface="Calibri (Body)"/>
                        </a:rPr>
                        <a:t>S</a:t>
                      </a:r>
                    </a:p>
                  </a:txBody>
                  <a:tcPr/>
                </a:tc>
                <a:tc>
                  <a:txBody>
                    <a:bodyPr/>
                    <a:lstStyle/>
                    <a:p>
                      <a:pPr fontAlgn="t"/>
                      <a:r>
                        <a:rPr lang="en-US" sz="2400">
                          <a:effectLst/>
                          <a:latin typeface="Calibri (Body)"/>
                        </a:rPr>
                        <a:t>Sleeping. Process đang đợi một event để tiếp tục chạy</a:t>
                      </a:r>
                    </a:p>
                  </a:txBody>
                  <a:tcPr/>
                </a:tc>
                <a:extLst>
                  <a:ext uri="{0D108BD9-81ED-4DB2-BD59-A6C34878D82A}">
                    <a16:rowId xmlns:a16="http://schemas.microsoft.com/office/drawing/2014/main" val="4060832586"/>
                  </a:ext>
                </a:extLst>
              </a:tr>
              <a:tr h="370840">
                <a:tc>
                  <a:txBody>
                    <a:bodyPr/>
                    <a:lstStyle/>
                    <a:p>
                      <a:pPr algn="ctr" fontAlgn="t"/>
                      <a:r>
                        <a:rPr lang="en-US" sz="2400" b="1">
                          <a:effectLst/>
                          <a:latin typeface="Calibri (Body)"/>
                        </a:rPr>
                        <a:t>D</a:t>
                      </a:r>
                    </a:p>
                  </a:txBody>
                  <a:tcPr/>
                </a:tc>
                <a:tc>
                  <a:txBody>
                    <a:bodyPr/>
                    <a:lstStyle/>
                    <a:p>
                      <a:pPr fontAlgn="t"/>
                      <a:r>
                        <a:rPr lang="en-US" sz="2400" dirty="0">
                          <a:effectLst/>
                          <a:latin typeface="Calibri (Body)"/>
                        </a:rPr>
                        <a:t>Process đang </a:t>
                      </a:r>
                      <a:r>
                        <a:rPr lang="en-US" sz="2400" dirty="0" err="1">
                          <a:effectLst/>
                          <a:latin typeface="Calibri (Body)"/>
                        </a:rPr>
                        <a:t>đợi</a:t>
                      </a:r>
                      <a:r>
                        <a:rPr lang="en-US" sz="2400" dirty="0">
                          <a:effectLst/>
                          <a:latin typeface="Calibri (Body)"/>
                        </a:rPr>
                        <a:t> I/O</a:t>
                      </a:r>
                    </a:p>
                  </a:txBody>
                  <a:tcPr/>
                </a:tc>
                <a:extLst>
                  <a:ext uri="{0D108BD9-81ED-4DB2-BD59-A6C34878D82A}">
                    <a16:rowId xmlns:a16="http://schemas.microsoft.com/office/drawing/2014/main" val="227263866"/>
                  </a:ext>
                </a:extLst>
              </a:tr>
              <a:tr h="370840">
                <a:tc>
                  <a:txBody>
                    <a:bodyPr/>
                    <a:lstStyle/>
                    <a:p>
                      <a:pPr algn="ctr" fontAlgn="t"/>
                      <a:r>
                        <a:rPr lang="en-US" sz="2400" b="1">
                          <a:effectLst/>
                          <a:latin typeface="Calibri (Body)"/>
                        </a:rPr>
                        <a:t>T</a:t>
                      </a:r>
                    </a:p>
                  </a:txBody>
                  <a:tcPr/>
                </a:tc>
                <a:tc>
                  <a:txBody>
                    <a:bodyPr/>
                    <a:lstStyle/>
                    <a:p>
                      <a:pPr fontAlgn="t"/>
                      <a:r>
                        <a:rPr lang="en-US" sz="2400" dirty="0">
                          <a:effectLst/>
                          <a:latin typeface="Calibri (Body)"/>
                        </a:rPr>
                        <a:t>Stopped. Process đang trong </a:t>
                      </a:r>
                      <a:r>
                        <a:rPr lang="en-US" sz="2400" dirty="0" err="1">
                          <a:effectLst/>
                          <a:latin typeface="Calibri (Body)"/>
                        </a:rPr>
                        <a:t>quá</a:t>
                      </a:r>
                      <a:r>
                        <a:rPr lang="en-US" sz="2400" dirty="0">
                          <a:effectLst/>
                          <a:latin typeface="Calibri (Body)"/>
                        </a:rPr>
                        <a:t> trình dừng chạy</a:t>
                      </a:r>
                    </a:p>
                  </a:txBody>
                  <a:tcPr/>
                </a:tc>
                <a:extLst>
                  <a:ext uri="{0D108BD9-81ED-4DB2-BD59-A6C34878D82A}">
                    <a16:rowId xmlns:a16="http://schemas.microsoft.com/office/drawing/2014/main" val="2508090192"/>
                  </a:ext>
                </a:extLst>
              </a:tr>
              <a:tr h="370840">
                <a:tc>
                  <a:txBody>
                    <a:bodyPr/>
                    <a:lstStyle/>
                    <a:p>
                      <a:pPr algn="ctr" fontAlgn="t"/>
                      <a:r>
                        <a:rPr lang="en-US" sz="2400" b="1" dirty="0">
                          <a:effectLst/>
                          <a:latin typeface="Calibri (Body)"/>
                        </a:rPr>
                        <a:t>Z</a:t>
                      </a:r>
                    </a:p>
                  </a:txBody>
                  <a:tcPr/>
                </a:tc>
                <a:tc>
                  <a:txBody>
                    <a:bodyPr/>
                    <a:lstStyle/>
                    <a:p>
                      <a:pPr fontAlgn="t"/>
                      <a:r>
                        <a:rPr lang="vi-VN" sz="2400" dirty="0">
                          <a:effectLst/>
                          <a:latin typeface="Calibri (Body)"/>
                        </a:rPr>
                        <a:t>Zombie process. Đây là các tiến trình con đã bị chấm dứt nhưng chưa được giải phóng bởi process cha</a:t>
                      </a:r>
                    </a:p>
                  </a:txBody>
                  <a:tcPr/>
                </a:tc>
                <a:extLst>
                  <a:ext uri="{0D108BD9-81ED-4DB2-BD59-A6C34878D82A}">
                    <a16:rowId xmlns:a16="http://schemas.microsoft.com/office/drawing/2014/main" val="668458385"/>
                  </a:ext>
                </a:extLst>
              </a:tr>
              <a:tr h="370840">
                <a:tc>
                  <a:txBody>
                    <a:bodyPr/>
                    <a:lstStyle/>
                    <a:p>
                      <a:pPr algn="ctr" fontAlgn="t"/>
                      <a:r>
                        <a:rPr lang="en-US" sz="2400" b="1">
                          <a:effectLst/>
                          <a:latin typeface="Calibri (Body)"/>
                        </a:rPr>
                        <a:t>&lt;</a:t>
                      </a:r>
                    </a:p>
                  </a:txBody>
                  <a:tcPr/>
                </a:tc>
                <a:tc>
                  <a:txBody>
                    <a:bodyPr/>
                    <a:lstStyle/>
                    <a:p>
                      <a:pPr fontAlgn="t"/>
                      <a:r>
                        <a:rPr lang="vi-VN" sz="2400">
                          <a:effectLst/>
                          <a:latin typeface="Calibri (Body)"/>
                        </a:rPr>
                        <a:t>Process có độ ưu tiên cao, có thể có nhiều thời gian CPU hơn</a:t>
                      </a:r>
                    </a:p>
                  </a:txBody>
                  <a:tcPr/>
                </a:tc>
                <a:extLst>
                  <a:ext uri="{0D108BD9-81ED-4DB2-BD59-A6C34878D82A}">
                    <a16:rowId xmlns:a16="http://schemas.microsoft.com/office/drawing/2014/main" val="281029079"/>
                  </a:ext>
                </a:extLst>
              </a:tr>
              <a:tr h="370840">
                <a:tc>
                  <a:txBody>
                    <a:bodyPr/>
                    <a:lstStyle/>
                    <a:p>
                      <a:pPr algn="ctr" fontAlgn="t"/>
                      <a:r>
                        <a:rPr lang="en-US" sz="2400" b="1" dirty="0">
                          <a:effectLst/>
                          <a:latin typeface="Calibri (Body)"/>
                        </a:rPr>
                        <a:t>N</a:t>
                      </a:r>
                    </a:p>
                  </a:txBody>
                  <a:tcPr/>
                </a:tc>
                <a:tc>
                  <a:txBody>
                    <a:bodyPr/>
                    <a:lstStyle/>
                    <a:p>
                      <a:pPr fontAlgn="t"/>
                      <a:r>
                        <a:rPr lang="vi-VN" sz="2400" dirty="0">
                          <a:effectLst/>
                          <a:latin typeface="Calibri (Body)"/>
                        </a:rPr>
                        <a:t>Process có độ ưu tiên thấp, chỉ có thể chiếm CPU khi các process khác có độ ưu tiên cao hơn hết thời gian CPU</a:t>
                      </a:r>
                    </a:p>
                  </a:txBody>
                  <a:tcPr/>
                </a:tc>
                <a:extLst>
                  <a:ext uri="{0D108BD9-81ED-4DB2-BD59-A6C34878D82A}">
                    <a16:rowId xmlns:a16="http://schemas.microsoft.com/office/drawing/2014/main" val="3578380716"/>
                  </a:ext>
                </a:extLst>
              </a:tr>
            </a:tbl>
          </a:graphicData>
        </a:graphic>
      </p:graphicFrame>
    </p:spTree>
    <p:extLst>
      <p:ext uri="{BB962C8B-B14F-4D97-AF65-F5344CB8AC3E}">
        <p14:creationId xmlns:p14="http://schemas.microsoft.com/office/powerpoint/2010/main" val="68812853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097280" y="286603"/>
            <a:ext cx="10058400" cy="1450757"/>
          </a:xfrm>
        </p:spPr>
        <p:txBody>
          <a:bodyPr>
            <a:normAutofit/>
          </a:bodyPr>
          <a:lstStyle/>
          <a:p>
            <a:r>
              <a:rPr lang="vi-VN" sz="4400" dirty="0" smtClean="0">
                <a:latin typeface="Calibri Light (Headings)"/>
              </a:rPr>
              <a:t>Process </a:t>
            </a:r>
            <a:r>
              <a:rPr lang="vi-VN" sz="4400" dirty="0">
                <a:latin typeface="Calibri Light (Headings)"/>
              </a:rPr>
              <a:t>trong linux hoạt đông như </a:t>
            </a:r>
            <a:r>
              <a:rPr lang="vi-VN" sz="4400" dirty="0" smtClean="0">
                <a:latin typeface="Calibri Light (Headings)"/>
              </a:rPr>
              <a:t>nào?</a:t>
            </a:r>
            <a:endParaRPr lang="en-US" sz="4400" dirty="0">
              <a:effectLst/>
              <a:latin typeface="Calibri Light (Headings)"/>
            </a:endParaRPr>
          </a:p>
        </p:txBody>
      </p:sp>
      <p:sp>
        <p:nvSpPr>
          <p:cNvPr id="5" name="TextBox 4"/>
          <p:cNvSpPr txBox="1"/>
          <p:nvPr/>
        </p:nvSpPr>
        <p:spPr>
          <a:xfrm>
            <a:off x="1097279" y="1845734"/>
            <a:ext cx="10366587" cy="461665"/>
          </a:xfrm>
          <a:prstGeom prst="rect">
            <a:avLst/>
          </a:prstGeom>
          <a:noFill/>
        </p:spPr>
        <p:txBody>
          <a:bodyPr wrap="square" rtlCol="0">
            <a:spAutoFit/>
          </a:bodyPr>
          <a:lstStyle/>
          <a:p>
            <a:r>
              <a:rPr lang="en-US" sz="2400" b="1" dirty="0" err="1" smtClean="0">
                <a:latin typeface="Courier New" panose="02070309020205020404" pitchFamily="49" charset="0"/>
                <a:cs typeface="Courier New" panose="02070309020205020404" pitchFamily="49" charset="0"/>
              </a:rPr>
              <a:t>ps</a:t>
            </a:r>
            <a:r>
              <a:rPr lang="en-US" sz="2400" b="1" dirty="0" smtClean="0">
                <a:latin typeface="Courier New" panose="02070309020205020404" pitchFamily="49" charset="0"/>
                <a:cs typeface="Courier New" panose="02070309020205020404" pitchFamily="49" charset="0"/>
              </a:rPr>
              <a:t> aux </a:t>
            </a:r>
            <a:r>
              <a:rPr lang="en-US" sz="2400" dirty="0" smtClean="0">
                <a:cs typeface="Courier New" panose="02070309020205020404" pitchFamily="49" charset="0"/>
              </a:rPr>
              <a:t>:Hiển thị process thuộc </a:t>
            </a:r>
            <a:r>
              <a:rPr lang="en-US" sz="2400" dirty="0" err="1" smtClean="0">
                <a:cs typeface="Courier New" panose="02070309020205020404" pitchFamily="49" charset="0"/>
              </a:rPr>
              <a:t>về</a:t>
            </a:r>
            <a:r>
              <a:rPr lang="en-US" sz="2400" dirty="0" smtClean="0">
                <a:cs typeface="Courier New" panose="02070309020205020404" pitchFamily="49" charset="0"/>
              </a:rPr>
              <a:t> </a:t>
            </a:r>
            <a:r>
              <a:rPr lang="en-US" sz="2400" dirty="0" err="1" smtClean="0">
                <a:cs typeface="Courier New" panose="02070309020205020404" pitchFamily="49" charset="0"/>
              </a:rPr>
              <a:t>mọi</a:t>
            </a:r>
            <a:r>
              <a:rPr lang="en-US" sz="2400" dirty="0" smtClean="0">
                <a:cs typeface="Courier New" panose="02070309020205020404" pitchFamily="49" charset="0"/>
              </a:rPr>
              <a:t> user  </a:t>
            </a:r>
            <a:endParaRPr lang="en-US" sz="2400" dirty="0">
              <a:cs typeface="Courier New" panose="02070309020205020404" pitchFamily="49" charset="0"/>
            </a:endParaRPr>
          </a:p>
        </p:txBody>
      </p:sp>
      <p:pic>
        <p:nvPicPr>
          <p:cNvPr id="6" name="Picture 5"/>
          <p:cNvPicPr>
            <a:picLocks noChangeAspect="1"/>
          </p:cNvPicPr>
          <p:nvPr/>
        </p:nvPicPr>
        <p:blipFill>
          <a:blip r:embed="rId3"/>
          <a:stretch>
            <a:fillRect/>
          </a:stretch>
        </p:blipFill>
        <p:spPr>
          <a:xfrm>
            <a:off x="2051472" y="2477328"/>
            <a:ext cx="8458200" cy="3667125"/>
          </a:xfrm>
          <a:prstGeom prst="rect">
            <a:avLst/>
          </a:prstGeom>
        </p:spPr>
      </p:pic>
    </p:spTree>
    <p:extLst>
      <p:ext uri="{BB962C8B-B14F-4D97-AF65-F5344CB8AC3E}">
        <p14:creationId xmlns:p14="http://schemas.microsoft.com/office/powerpoint/2010/main" val="178289026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sz="2800" dirty="0" smtClean="0"/>
              <a:t>Theo dõi tiến trình với </a:t>
            </a:r>
            <a:r>
              <a:rPr lang="en-US" sz="2800" b="1" dirty="0" smtClean="0"/>
              <a:t>top</a:t>
            </a:r>
            <a:endParaRPr lang="en-US" sz="2800" b="1" dirty="0"/>
          </a:p>
        </p:txBody>
      </p:sp>
      <p:sp>
        <p:nvSpPr>
          <p:cNvPr id="4" name="Title 1"/>
          <p:cNvSpPr>
            <a:spLocks noGrp="1"/>
          </p:cNvSpPr>
          <p:nvPr>
            <p:ph type="title"/>
          </p:nvPr>
        </p:nvSpPr>
        <p:spPr>
          <a:xfrm>
            <a:off x="1097280" y="286603"/>
            <a:ext cx="10058400" cy="1450757"/>
          </a:xfrm>
        </p:spPr>
        <p:txBody>
          <a:bodyPr>
            <a:normAutofit/>
          </a:bodyPr>
          <a:lstStyle/>
          <a:p>
            <a:r>
              <a:rPr lang="vi-VN" sz="4400" dirty="0" smtClean="0">
                <a:latin typeface="Calibri Light (Headings)"/>
              </a:rPr>
              <a:t>Process </a:t>
            </a:r>
            <a:r>
              <a:rPr lang="vi-VN" sz="4400" dirty="0">
                <a:latin typeface="Calibri Light (Headings)"/>
              </a:rPr>
              <a:t>trong linux hoạt đông như </a:t>
            </a:r>
            <a:r>
              <a:rPr lang="vi-VN" sz="4400" dirty="0" smtClean="0">
                <a:latin typeface="Calibri Light (Headings)"/>
              </a:rPr>
              <a:t>nào?</a:t>
            </a:r>
            <a:endParaRPr lang="en-US" sz="4400" dirty="0">
              <a:effectLst/>
              <a:latin typeface="Calibri Light (Headings)"/>
            </a:endParaRPr>
          </a:p>
        </p:txBody>
      </p:sp>
      <p:pic>
        <p:nvPicPr>
          <p:cNvPr id="2" name="3042152519215958756">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474458" y="2465485"/>
            <a:ext cx="7560793" cy="3842747"/>
          </a:xfrm>
          <a:prstGeom prst="rect">
            <a:avLst/>
          </a:prstGeom>
        </p:spPr>
      </p:pic>
    </p:spTree>
    <p:extLst>
      <p:ext uri="{BB962C8B-B14F-4D97-AF65-F5344CB8AC3E}">
        <p14:creationId xmlns:p14="http://schemas.microsoft.com/office/powerpoint/2010/main" val="465295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1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097280" y="286603"/>
            <a:ext cx="10058400" cy="1450757"/>
          </a:xfrm>
        </p:spPr>
        <p:txBody>
          <a:bodyPr>
            <a:normAutofit/>
          </a:bodyPr>
          <a:lstStyle/>
          <a:p>
            <a:r>
              <a:rPr lang="vi-VN" sz="4400" dirty="0" smtClean="0">
                <a:latin typeface="Calibri Light (Headings)"/>
              </a:rPr>
              <a:t>Process </a:t>
            </a:r>
            <a:r>
              <a:rPr lang="vi-VN" sz="4400" dirty="0">
                <a:latin typeface="Calibri Light (Headings)"/>
              </a:rPr>
              <a:t>trong linux hoạt đông như </a:t>
            </a:r>
            <a:r>
              <a:rPr lang="vi-VN" sz="4400" dirty="0" smtClean="0">
                <a:latin typeface="Calibri Light (Headings)"/>
              </a:rPr>
              <a:t>nào?</a:t>
            </a:r>
            <a:endParaRPr lang="en-US" sz="4400" dirty="0">
              <a:effectLst/>
              <a:latin typeface="Calibri Light (Headings)"/>
            </a:endParaRPr>
          </a:p>
        </p:txBody>
      </p:sp>
      <p:pic>
        <p:nvPicPr>
          <p:cNvPr id="2" name="Picture 1"/>
          <p:cNvPicPr>
            <a:picLocks noChangeAspect="1"/>
          </p:cNvPicPr>
          <p:nvPr/>
        </p:nvPicPr>
        <p:blipFill>
          <a:blip r:embed="rId3"/>
          <a:stretch>
            <a:fillRect/>
          </a:stretch>
        </p:blipFill>
        <p:spPr>
          <a:xfrm>
            <a:off x="1097280" y="2385172"/>
            <a:ext cx="10058400" cy="1456465"/>
          </a:xfrm>
          <a:prstGeom prst="rect">
            <a:avLst/>
          </a:prstGeom>
        </p:spPr>
      </p:pic>
    </p:spTree>
    <p:extLst>
      <p:ext uri="{BB962C8B-B14F-4D97-AF65-F5344CB8AC3E}">
        <p14:creationId xmlns:p14="http://schemas.microsoft.com/office/powerpoint/2010/main" val="2932161937"/>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589</TotalTime>
  <Words>1333</Words>
  <Application>Microsoft Office PowerPoint</Application>
  <PresentationFormat>Widescreen</PresentationFormat>
  <Paragraphs>139</Paragraphs>
  <Slides>14</Slides>
  <Notes>10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(Body)</vt:lpstr>
      <vt:lpstr>Calibri Light</vt:lpstr>
      <vt:lpstr>Calibri Light (Headings)</vt:lpstr>
      <vt:lpstr>Courier New</vt:lpstr>
      <vt:lpstr>Retrospect</vt:lpstr>
      <vt:lpstr>Process</vt:lpstr>
      <vt:lpstr>Content</vt:lpstr>
      <vt:lpstr>Process trong linux hoạt đông như nào?</vt:lpstr>
      <vt:lpstr>Process trong linux hoạt đông như nào?</vt:lpstr>
      <vt:lpstr>Process trong linux hoạt đông như nào?</vt:lpstr>
      <vt:lpstr>Process trong linux hoạt đông như nào?</vt:lpstr>
      <vt:lpstr>Process trong linux hoạt đông như nào?</vt:lpstr>
      <vt:lpstr>Process trong linux hoạt đông như nào?</vt:lpstr>
      <vt:lpstr>Process trong linux hoạt đông như nào?</vt:lpstr>
      <vt:lpstr>Process trong linux hoạt đông như nào?</vt:lpstr>
      <vt:lpstr>Foreground và Background Processes</vt:lpstr>
      <vt:lpstr>Command</vt:lpstr>
      <vt:lpstr>Command</vt:lpstr>
      <vt:lpstr>Thực hành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Process</dc:title>
  <dc:creator>NGUYEN THI UOC D20CN10</dc:creator>
  <cp:lastModifiedBy>NGUYEN THI UOC D20CN10</cp:lastModifiedBy>
  <cp:revision>89</cp:revision>
  <dcterms:created xsi:type="dcterms:W3CDTF">2023-08-01T05:35:22Z</dcterms:created>
  <dcterms:modified xsi:type="dcterms:W3CDTF">2023-08-04T12:15:23Z</dcterms:modified>
</cp:coreProperties>
</file>

<file path=docProps/thumbnail.jpeg>
</file>